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321" r:id="rId2"/>
    <p:sldId id="260" r:id="rId3"/>
    <p:sldId id="261" r:id="rId4"/>
    <p:sldId id="262" r:id="rId5"/>
    <p:sldId id="278" r:id="rId6"/>
    <p:sldId id="263" r:id="rId7"/>
    <p:sldId id="322" r:id="rId8"/>
    <p:sldId id="265" r:id="rId9"/>
    <p:sldId id="325" r:id="rId10"/>
    <p:sldId id="326" r:id="rId11"/>
    <p:sldId id="327" r:id="rId12"/>
    <p:sldId id="324" r:id="rId13"/>
    <p:sldId id="323" r:id="rId14"/>
    <p:sldId id="267" r:id="rId15"/>
    <p:sldId id="330" r:id="rId16"/>
    <p:sldId id="329" r:id="rId17"/>
    <p:sldId id="309" r:id="rId18"/>
    <p:sldId id="332" r:id="rId19"/>
    <p:sldId id="333" r:id="rId20"/>
    <p:sldId id="334" r:id="rId21"/>
    <p:sldId id="335" r:id="rId22"/>
    <p:sldId id="336" r:id="rId23"/>
    <p:sldId id="331" r:id="rId24"/>
    <p:sldId id="311" r:id="rId25"/>
    <p:sldId id="310" r:id="rId26"/>
    <p:sldId id="314" r:id="rId27"/>
    <p:sldId id="312" r:id="rId28"/>
    <p:sldId id="313" r:id="rId29"/>
  </p:sldIdLst>
  <p:sldSz cx="6858000" cy="9144000" type="letter"/>
  <p:notesSz cx="7010400" cy="9296400"/>
  <p:defaultTex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ECD273"/>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14" autoAdjust="0"/>
    <p:restoredTop sz="94980" autoAdjust="0"/>
  </p:normalViewPr>
  <p:slideViewPr>
    <p:cSldViewPr snapToGrid="0">
      <p:cViewPr>
        <p:scale>
          <a:sx n="65" d="100"/>
          <a:sy n="65" d="100"/>
        </p:scale>
        <p:origin x="21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E6CA071B-8964-4D3E-805E-6D6AB851C029}" type="datetimeFigureOut">
              <a:rPr lang="en-US" smtClean="0"/>
              <a:t>5/17/2018</a:t>
            </a:fld>
            <a:endParaRPr lang="en-US"/>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07FF5DFE-CB72-4326-8E97-190C15B29FC1}" type="slidenum">
              <a:rPr lang="en-US" smtClean="0"/>
              <a:t>‹#›</a:t>
            </a:fld>
            <a:endParaRPr lang="en-US"/>
          </a:p>
        </p:txBody>
      </p:sp>
    </p:spTree>
    <p:extLst>
      <p:ext uri="{BB962C8B-B14F-4D97-AF65-F5344CB8AC3E}">
        <p14:creationId xmlns:p14="http://schemas.microsoft.com/office/powerpoint/2010/main" val="2489061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1079782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173445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49103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219027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66729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33839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54996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15828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7819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274251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9472906-8147-4C47-92C8-277642C40776}" type="datetimeFigureOut">
              <a:rPr lang="en-US" smtClean="0"/>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F80845-C90F-41FB-8C54-1BF97598EE9F}" type="slidenum">
              <a:rPr lang="en-US" smtClean="0"/>
              <a:t>‹#›</a:t>
            </a:fld>
            <a:endParaRPr lang="en-US" dirty="0"/>
          </a:p>
        </p:txBody>
      </p:sp>
    </p:spTree>
    <p:extLst>
      <p:ext uri="{BB962C8B-B14F-4D97-AF65-F5344CB8AC3E}">
        <p14:creationId xmlns:p14="http://schemas.microsoft.com/office/powerpoint/2010/main" val="255362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D9472906-8147-4C47-92C8-277642C40776}" type="datetimeFigureOut">
              <a:rPr lang="en-US" smtClean="0"/>
              <a:t>5/17/2018</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67F80845-C90F-41FB-8C54-1BF97598EE9F}" type="slidenum">
              <a:rPr lang="en-US" smtClean="0"/>
              <a:t>‹#›</a:t>
            </a:fld>
            <a:endParaRPr lang="en-US" dirty="0"/>
          </a:p>
        </p:txBody>
      </p:sp>
    </p:spTree>
    <p:extLst>
      <p:ext uri="{BB962C8B-B14F-4D97-AF65-F5344CB8AC3E}">
        <p14:creationId xmlns:p14="http://schemas.microsoft.com/office/powerpoint/2010/main" val="31278632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D620A-2B31-4AB1-92E5-53D82BBF3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0" y="6228940"/>
            <a:ext cx="1794078" cy="2209548"/>
          </a:xfrm>
          <a:prstGeom prst="rect">
            <a:avLst/>
          </a:prstGeom>
        </p:spPr>
      </p:pic>
      <p:pic>
        <p:nvPicPr>
          <p:cNvPr id="7" name="Picture 6">
            <a:extLst>
              <a:ext uri="{FF2B5EF4-FFF2-40B4-BE49-F238E27FC236}">
                <a16:creationId xmlns:a16="http://schemas.microsoft.com/office/drawing/2014/main" id="{230D4492-4CA1-4CE9-ADDD-EE40B5678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0" y="0"/>
            <a:ext cx="6858000" cy="4572000"/>
          </a:xfrm>
          <a:prstGeom prst="rect">
            <a:avLst/>
          </a:prstGeom>
        </p:spPr>
      </p:pic>
      <p:sp>
        <p:nvSpPr>
          <p:cNvPr id="13" name="TextBox 12"/>
          <p:cNvSpPr txBox="1"/>
          <p:nvPr/>
        </p:nvSpPr>
        <p:spPr>
          <a:xfrm>
            <a:off x="15751" y="4782254"/>
            <a:ext cx="988101" cy="830997"/>
          </a:xfrm>
          <a:prstGeom prst="rect">
            <a:avLst/>
          </a:prstGeom>
          <a:gradFill>
            <a:gsLst>
              <a:gs pos="59000">
                <a:srgbClr val="ECD273"/>
              </a:gs>
              <a:gs pos="0">
                <a:schemeClr val="bg1"/>
              </a:gs>
            </a:gsLst>
            <a:lin ang="5400000" scaled="1"/>
          </a:gradFill>
          <a:ln w="25400" cmpd="dbl">
            <a:solidFill>
              <a:schemeClr val="tx1"/>
            </a:solidFill>
          </a:ln>
        </p:spPr>
        <p:txBody>
          <a:bodyPr wrap="square" lIns="0" tIns="0" rIns="0" bIns="91440" rtlCol="0">
            <a:spAutoFit/>
          </a:bodyPr>
          <a:lstStyle/>
          <a:p>
            <a:pPr algn="ctr"/>
            <a:r>
              <a:rPr lang="en-US" sz="2400" b="1" dirty="0"/>
              <a:t>4</a:t>
            </a:r>
            <a:endParaRPr lang="en-US" sz="2800" b="1" dirty="0"/>
          </a:p>
          <a:p>
            <a:pPr algn="ctr"/>
            <a:r>
              <a:rPr lang="en-US" sz="1200" dirty="0"/>
              <a:t>BEDROOMS</a:t>
            </a:r>
          </a:p>
          <a:p>
            <a:pPr algn="ctr"/>
            <a:endParaRPr lang="en-US" sz="1200" dirty="0"/>
          </a:p>
        </p:txBody>
      </p:sp>
      <p:sp>
        <p:nvSpPr>
          <p:cNvPr id="14" name="TextBox 13"/>
          <p:cNvSpPr txBox="1"/>
          <p:nvPr/>
        </p:nvSpPr>
        <p:spPr>
          <a:xfrm>
            <a:off x="4696881" y="4782254"/>
            <a:ext cx="992355" cy="830997"/>
          </a:xfrm>
          <a:prstGeom prst="rect">
            <a:avLst/>
          </a:prstGeom>
          <a:gradFill>
            <a:gsLst>
              <a:gs pos="59000">
                <a:srgbClr val="ECD273"/>
              </a:gs>
              <a:gs pos="0">
                <a:schemeClr val="bg1"/>
              </a:gs>
            </a:gsLst>
            <a:lin ang="5400000" scaled="1"/>
          </a:gradFill>
          <a:ln w="25400" cmpd="dbl">
            <a:solidFill>
              <a:schemeClr val="tx1"/>
            </a:solidFill>
          </a:ln>
        </p:spPr>
        <p:txBody>
          <a:bodyPr wrap="square" lIns="0" tIns="0" rIns="0" bIns="91440" rtlCol="0">
            <a:spAutoFit/>
          </a:bodyPr>
          <a:lstStyle/>
          <a:p>
            <a:pPr algn="ctr"/>
            <a:r>
              <a:rPr lang="en-US" sz="2400" b="1" dirty="0"/>
              <a:t>.289</a:t>
            </a:r>
            <a:endParaRPr lang="en-US" sz="2800" b="1" dirty="0"/>
          </a:p>
          <a:p>
            <a:pPr algn="ctr"/>
            <a:r>
              <a:rPr lang="en-US" sz="1200" dirty="0"/>
              <a:t>ACRES</a:t>
            </a:r>
          </a:p>
          <a:p>
            <a:pPr algn="ctr"/>
            <a:endParaRPr lang="en-US" sz="1200" dirty="0"/>
          </a:p>
        </p:txBody>
      </p:sp>
      <p:sp>
        <p:nvSpPr>
          <p:cNvPr id="15" name="TextBox 14"/>
          <p:cNvSpPr txBox="1"/>
          <p:nvPr/>
        </p:nvSpPr>
        <p:spPr>
          <a:xfrm>
            <a:off x="3543872" y="4782254"/>
            <a:ext cx="992355" cy="830997"/>
          </a:xfrm>
          <a:prstGeom prst="rect">
            <a:avLst/>
          </a:prstGeom>
          <a:gradFill>
            <a:gsLst>
              <a:gs pos="59000">
                <a:srgbClr val="ECD273"/>
              </a:gs>
              <a:gs pos="0">
                <a:schemeClr val="bg1"/>
              </a:gs>
            </a:gsLst>
            <a:lin ang="5400000" scaled="1"/>
          </a:gradFill>
          <a:ln w="25400" cmpd="dbl">
            <a:solidFill>
              <a:schemeClr val="tx1"/>
            </a:solidFill>
          </a:ln>
        </p:spPr>
        <p:txBody>
          <a:bodyPr wrap="square" lIns="0" tIns="0" rIns="0" bIns="91440" rtlCol="0">
            <a:spAutoFit/>
          </a:bodyPr>
          <a:lstStyle/>
          <a:p>
            <a:pPr algn="ctr"/>
            <a:r>
              <a:rPr lang="en-US" sz="2400" b="1" dirty="0"/>
              <a:t>~2,700</a:t>
            </a:r>
          </a:p>
          <a:p>
            <a:pPr algn="ctr"/>
            <a:r>
              <a:rPr lang="en-US" sz="1200" dirty="0"/>
              <a:t>SQUARE</a:t>
            </a:r>
          </a:p>
          <a:p>
            <a:pPr algn="ctr"/>
            <a:r>
              <a:rPr lang="en-US" sz="1200" dirty="0"/>
              <a:t>FEET</a:t>
            </a:r>
          </a:p>
        </p:txBody>
      </p:sp>
      <p:sp>
        <p:nvSpPr>
          <p:cNvPr id="16" name="TextBox 15"/>
          <p:cNvSpPr txBox="1"/>
          <p:nvPr/>
        </p:nvSpPr>
        <p:spPr>
          <a:xfrm>
            <a:off x="2317516" y="4782254"/>
            <a:ext cx="1065702" cy="830997"/>
          </a:xfrm>
          <a:prstGeom prst="rect">
            <a:avLst/>
          </a:prstGeom>
          <a:gradFill>
            <a:gsLst>
              <a:gs pos="59000">
                <a:srgbClr val="ECD273"/>
              </a:gs>
              <a:gs pos="0">
                <a:schemeClr val="bg1"/>
              </a:gs>
            </a:gsLst>
            <a:lin ang="5400000" scaled="1"/>
          </a:gradFill>
          <a:ln w="25400" cmpd="dbl">
            <a:solidFill>
              <a:schemeClr val="tx1"/>
            </a:solidFill>
          </a:ln>
        </p:spPr>
        <p:txBody>
          <a:bodyPr wrap="square" lIns="0" tIns="0" rIns="0" bIns="91440" rtlCol="0">
            <a:spAutoFit/>
          </a:bodyPr>
          <a:lstStyle/>
          <a:p>
            <a:pPr algn="ctr"/>
            <a:r>
              <a:rPr lang="en-US" sz="2000" b="1" dirty="0"/>
              <a:t>$3,988</a:t>
            </a:r>
            <a:r>
              <a:rPr lang="en-US" sz="2400" b="1" dirty="0"/>
              <a:t> </a:t>
            </a:r>
            <a:endParaRPr lang="en-US" sz="2000" b="1" dirty="0"/>
          </a:p>
          <a:p>
            <a:pPr algn="ctr"/>
            <a:r>
              <a:rPr lang="en-US" sz="1200" dirty="0"/>
              <a:t>ANNUAL</a:t>
            </a:r>
          </a:p>
          <a:p>
            <a:pPr algn="ctr"/>
            <a:r>
              <a:rPr lang="en-US" sz="1200" dirty="0"/>
              <a:t>TAXES</a:t>
            </a:r>
          </a:p>
        </p:txBody>
      </p:sp>
      <p:sp>
        <p:nvSpPr>
          <p:cNvPr id="17" name="TextBox 16"/>
          <p:cNvSpPr txBox="1"/>
          <p:nvPr/>
        </p:nvSpPr>
        <p:spPr>
          <a:xfrm>
            <a:off x="5849892" y="4782254"/>
            <a:ext cx="992357" cy="830997"/>
          </a:xfrm>
          <a:prstGeom prst="rect">
            <a:avLst/>
          </a:prstGeom>
          <a:gradFill>
            <a:gsLst>
              <a:gs pos="59000">
                <a:srgbClr val="ECD273"/>
              </a:gs>
              <a:gs pos="0">
                <a:schemeClr val="bg1"/>
              </a:gs>
            </a:gsLst>
            <a:lin ang="5400000" scaled="1"/>
          </a:gradFill>
          <a:ln w="25400" cmpd="dbl">
            <a:solidFill>
              <a:schemeClr val="tx1"/>
            </a:solidFill>
          </a:ln>
        </p:spPr>
        <p:txBody>
          <a:bodyPr wrap="square" lIns="0" tIns="0" rIns="0" bIns="91440" rtlCol="0">
            <a:spAutoFit/>
          </a:bodyPr>
          <a:lstStyle/>
          <a:p>
            <a:pPr algn="ctr"/>
            <a:r>
              <a:rPr lang="en-US" sz="2400" b="1" dirty="0"/>
              <a:t>1962</a:t>
            </a:r>
            <a:endParaRPr lang="en-US" sz="2800" b="1" dirty="0"/>
          </a:p>
          <a:p>
            <a:pPr algn="ctr"/>
            <a:r>
              <a:rPr lang="en-US" sz="1200" dirty="0"/>
              <a:t>YEAR</a:t>
            </a:r>
            <a:br>
              <a:rPr lang="en-US" sz="1200" dirty="0"/>
            </a:br>
            <a:r>
              <a:rPr lang="en-US" sz="1200" dirty="0"/>
              <a:t>BUILT</a:t>
            </a:r>
          </a:p>
        </p:txBody>
      </p:sp>
      <p:sp>
        <p:nvSpPr>
          <p:cNvPr id="18" name="TextBox 17"/>
          <p:cNvSpPr txBox="1"/>
          <p:nvPr/>
        </p:nvSpPr>
        <p:spPr>
          <a:xfrm>
            <a:off x="1164506" y="4782254"/>
            <a:ext cx="992356" cy="830997"/>
          </a:xfrm>
          <a:prstGeom prst="rect">
            <a:avLst/>
          </a:prstGeom>
          <a:gradFill>
            <a:gsLst>
              <a:gs pos="59000">
                <a:srgbClr val="ECD273"/>
              </a:gs>
              <a:gs pos="0">
                <a:schemeClr val="bg1"/>
              </a:gs>
            </a:gsLst>
            <a:lin ang="5400000" scaled="1"/>
          </a:gradFill>
          <a:ln w="25400" cmpd="dbl">
            <a:solidFill>
              <a:schemeClr val="tx1"/>
            </a:solidFill>
          </a:ln>
        </p:spPr>
        <p:txBody>
          <a:bodyPr wrap="square" lIns="0" tIns="0" rIns="0" bIns="91440" rtlCol="0">
            <a:spAutoFit/>
          </a:bodyPr>
          <a:lstStyle/>
          <a:p>
            <a:pPr algn="ctr"/>
            <a:r>
              <a:rPr lang="en-US" sz="2400" b="1" dirty="0"/>
              <a:t>3</a:t>
            </a:r>
            <a:endParaRPr lang="en-US" sz="2800" b="1" dirty="0"/>
          </a:p>
          <a:p>
            <a:pPr algn="ctr"/>
            <a:r>
              <a:rPr lang="en-US" sz="1200" dirty="0"/>
              <a:t>BATHROOMS</a:t>
            </a:r>
          </a:p>
          <a:p>
            <a:pPr algn="ctr"/>
            <a:endParaRPr lang="en-US" sz="1200" dirty="0"/>
          </a:p>
        </p:txBody>
      </p:sp>
      <p:sp>
        <p:nvSpPr>
          <p:cNvPr id="21" name="TextBox 20"/>
          <p:cNvSpPr txBox="1"/>
          <p:nvPr/>
        </p:nvSpPr>
        <p:spPr>
          <a:xfrm>
            <a:off x="1404390" y="8893093"/>
            <a:ext cx="1479892" cy="276999"/>
          </a:xfrm>
          <a:prstGeom prst="rect">
            <a:avLst/>
          </a:prstGeom>
          <a:noFill/>
        </p:spPr>
        <p:txBody>
          <a:bodyPr wrap="square" rtlCol="0">
            <a:spAutoFit/>
          </a:bodyPr>
          <a:lstStyle/>
          <a:p>
            <a:r>
              <a:rPr lang="en-US" sz="1200" dirty="0"/>
              <a:t>301-251-1221 x1000</a:t>
            </a:r>
          </a:p>
        </p:txBody>
      </p:sp>
      <p:sp>
        <p:nvSpPr>
          <p:cNvPr id="22" name="TextBox 21"/>
          <p:cNvSpPr txBox="1"/>
          <p:nvPr/>
        </p:nvSpPr>
        <p:spPr>
          <a:xfrm>
            <a:off x="4522622" y="8893093"/>
            <a:ext cx="1823448" cy="276999"/>
          </a:xfrm>
          <a:prstGeom prst="rect">
            <a:avLst/>
          </a:prstGeom>
          <a:noFill/>
        </p:spPr>
        <p:txBody>
          <a:bodyPr wrap="square" rtlCol="0">
            <a:spAutoFit/>
          </a:bodyPr>
          <a:lstStyle/>
          <a:p>
            <a:r>
              <a:rPr lang="en-US" sz="1200" dirty="0"/>
              <a:t>Homes@AlexSaenger.com</a:t>
            </a:r>
          </a:p>
        </p:txBody>
      </p:sp>
      <p:sp>
        <p:nvSpPr>
          <p:cNvPr id="25" name="Text Box 14">
            <a:extLst>
              <a:ext uri="{FF2B5EF4-FFF2-40B4-BE49-F238E27FC236}">
                <a16:creationId xmlns:a16="http://schemas.microsoft.com/office/drawing/2014/main" id="{C7351AE9-D873-4C5D-9C73-4B2302E600A9}"/>
              </a:ext>
            </a:extLst>
          </p:cNvPr>
          <p:cNvSpPr txBox="1">
            <a:spLocks noChangeArrowheads="1"/>
          </p:cNvSpPr>
          <p:nvPr/>
        </p:nvSpPr>
        <p:spPr bwMode="auto">
          <a:xfrm>
            <a:off x="1934758" y="7900186"/>
            <a:ext cx="4774530" cy="439848"/>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38100" cmpd="dbl" algn="ctr">
                <a:solidFill>
                  <a:srgbClr val="00747A"/>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Virtual Tour Online:  13111.AlexSaenger.com</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6" name="Text Box 16">
            <a:extLst>
              <a:ext uri="{FF2B5EF4-FFF2-40B4-BE49-F238E27FC236}">
                <a16:creationId xmlns:a16="http://schemas.microsoft.com/office/drawing/2014/main" id="{7897A089-35CE-4F7C-8A36-6979817B6032}"/>
              </a:ext>
            </a:extLst>
          </p:cNvPr>
          <p:cNvSpPr txBox="1">
            <a:spLocks noChangeArrowheads="1"/>
          </p:cNvSpPr>
          <p:nvPr/>
        </p:nvSpPr>
        <p:spPr bwMode="auto">
          <a:xfrm>
            <a:off x="1982478" y="5773765"/>
            <a:ext cx="4726810" cy="2083087"/>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38100" cmpd="dbl" algn="ctr">
                <a:solidFill>
                  <a:srgbClr val="00747A"/>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R="0" lvl="0" algn="l" defTabSz="914400" rtl="0" eaLnBrk="0" fontAlgn="base" latinLnBrk="0" hangingPunct="0">
              <a:lnSpc>
                <a:spcPct val="100000"/>
              </a:lnSpc>
              <a:spcBef>
                <a:spcPct val="0"/>
              </a:spcBef>
              <a:spcAft>
                <a:spcPct val="0"/>
              </a:spcAft>
              <a:buClrTx/>
              <a:buSzPts val="1200"/>
              <a:tabLst/>
            </a:pPr>
            <a:r>
              <a:rPr kumimoji="0" lang="en-US" altLang="en-US" sz="1800" b="1" i="1" u="sng" strike="noStrike" cap="none" normalizeH="0" baseline="0" dirty="0">
                <a:ln>
                  <a:noFill/>
                </a:ln>
                <a:solidFill>
                  <a:srgbClr val="000000"/>
                </a:solidFill>
                <a:effectLst/>
                <a:latin typeface="Calibri" panose="020F0502020204030204" pitchFamily="34" charset="0"/>
              </a:rPr>
              <a:t>Property Highlights:</a:t>
            </a:r>
          </a:p>
          <a:p>
            <a:pPr marL="285750" marR="0" lvl="0" indent="-285750" algn="l" defTabSz="914400" rtl="0" eaLnBrk="0" fontAlgn="base" latinLnBrk="0" hangingPunct="0">
              <a:lnSpc>
                <a:spcPct val="100000"/>
              </a:lnSpc>
              <a:spcBef>
                <a:spcPct val="0"/>
              </a:spcBef>
              <a:spcAft>
                <a:spcPct val="0"/>
              </a:spcAft>
              <a:buClrTx/>
              <a:buSzPts val="1200"/>
              <a:buFont typeface="Arial" panose="020B0604020202020204" pitchFamily="34" charset="0"/>
              <a:buChar char="•"/>
              <a:tabLst/>
            </a:pPr>
            <a:r>
              <a:rPr lang="en-US" altLang="en-US" sz="1600" dirty="0">
                <a:solidFill>
                  <a:srgbClr val="000000"/>
                </a:solidFill>
                <a:latin typeface="Calibri" panose="020F0502020204030204" pitchFamily="34" charset="0"/>
              </a:rPr>
              <a:t>Freshly refinished hardwood throughout main level</a:t>
            </a:r>
          </a:p>
          <a:p>
            <a:pPr marL="285750" lvl="0" indent="-285750" defTabSz="914400" eaLnBrk="0" fontAlgn="base" hangingPunct="0">
              <a:spcBef>
                <a:spcPct val="0"/>
              </a:spcBef>
              <a:spcAft>
                <a:spcPct val="0"/>
              </a:spcAft>
              <a:buSzPts val="1200"/>
              <a:buFont typeface="Arial" panose="020B0604020202020204" pitchFamily="34" charset="0"/>
              <a:buChar char="•"/>
            </a:pPr>
            <a:r>
              <a:rPr lang="en-US" altLang="en-US" sz="1600" dirty="0">
                <a:solidFill>
                  <a:srgbClr val="000000"/>
                </a:solidFill>
                <a:latin typeface="Calibri" panose="020F0502020204030204" pitchFamily="34" charset="0"/>
              </a:rPr>
              <a:t>Updated kitchen with high-end appliances</a:t>
            </a:r>
          </a:p>
          <a:p>
            <a:pPr marL="285750" lvl="0" indent="-285750" defTabSz="914400" eaLnBrk="0" fontAlgn="base" hangingPunct="0">
              <a:spcBef>
                <a:spcPct val="0"/>
              </a:spcBef>
              <a:spcAft>
                <a:spcPct val="0"/>
              </a:spcAft>
              <a:buSzPts val="1200"/>
              <a:buFont typeface="Arial" panose="020B0604020202020204" pitchFamily="34" charset="0"/>
              <a:buChar char="•"/>
            </a:pPr>
            <a:r>
              <a:rPr lang="en-US" altLang="en-US" sz="1600" dirty="0">
                <a:solidFill>
                  <a:srgbClr val="000000"/>
                </a:solidFill>
                <a:latin typeface="Calibri" panose="020F0502020204030204" pitchFamily="34" charset="0"/>
              </a:rPr>
              <a:t>Walk-out lower level leading to rear deck</a:t>
            </a:r>
          </a:p>
          <a:p>
            <a:pPr marL="285750" lvl="0" indent="-285750" defTabSz="914400" eaLnBrk="0" fontAlgn="base" hangingPunct="0">
              <a:spcBef>
                <a:spcPct val="0"/>
              </a:spcBef>
              <a:spcAft>
                <a:spcPct val="0"/>
              </a:spcAft>
              <a:buSzPts val="1200"/>
              <a:buFont typeface="Arial" panose="020B0604020202020204" pitchFamily="34" charset="0"/>
              <a:buChar char="•"/>
            </a:pPr>
            <a:r>
              <a:rPr lang="en-US" altLang="en-US" sz="1600" dirty="0">
                <a:solidFill>
                  <a:srgbClr val="000000"/>
                </a:solidFill>
                <a:latin typeface="Calibri" panose="020F0502020204030204" pitchFamily="34" charset="0"/>
              </a:rPr>
              <a:t>An abundance of storage with multiple sheds, including a 2-level Amish shed wired for electricity</a:t>
            </a:r>
          </a:p>
          <a:p>
            <a:pPr marL="285750" lvl="0" indent="-285750" defTabSz="914400" eaLnBrk="0" fontAlgn="base" hangingPunct="0">
              <a:spcBef>
                <a:spcPct val="0"/>
              </a:spcBef>
              <a:spcAft>
                <a:spcPct val="0"/>
              </a:spcAft>
              <a:buSzPts val="1200"/>
              <a:buFont typeface="Arial" panose="020B0604020202020204" pitchFamily="34" charset="0"/>
              <a:buChar char="•"/>
            </a:pPr>
            <a:r>
              <a:rPr lang="en-US" altLang="en-US" sz="1600" dirty="0">
                <a:solidFill>
                  <a:srgbClr val="000000"/>
                </a:solidFill>
                <a:latin typeface="Calibri" panose="020F0502020204030204" pitchFamily="34" charset="0"/>
              </a:rPr>
              <a:t>Freshly renovated master bath</a:t>
            </a:r>
          </a:p>
          <a:p>
            <a:pPr marL="285750" lvl="0" indent="-285750" defTabSz="914400" eaLnBrk="0" fontAlgn="base" hangingPunct="0">
              <a:spcBef>
                <a:spcPct val="0"/>
              </a:spcBef>
              <a:spcAft>
                <a:spcPct val="0"/>
              </a:spcAft>
              <a:buSzPts val="1200"/>
              <a:buFont typeface="Arial" panose="020B0604020202020204" pitchFamily="34" charset="0"/>
              <a:buChar char="•"/>
            </a:pPr>
            <a:r>
              <a:rPr lang="en-US" altLang="en-US" sz="1600" dirty="0">
                <a:solidFill>
                  <a:srgbClr val="000000"/>
                </a:solidFill>
                <a:latin typeface="Calibri" panose="020F0502020204030204" pitchFamily="34" charset="0"/>
              </a:rPr>
              <a:t>A whole house backup generator</a:t>
            </a:r>
            <a:endParaRPr kumimoji="0" lang="en-US" altLang="en-US" sz="1600" b="0" i="0" u="none" strike="noStrike" cap="none" normalizeH="0" baseline="0" dirty="0">
              <a:ln>
                <a:noFill/>
              </a:ln>
              <a:solidFill>
                <a:srgbClr val="000000"/>
              </a:solidFill>
              <a:effectLst/>
              <a:latin typeface="Calibri" panose="020F0502020204030204" pitchFamily="34" charset="0"/>
            </a:endParaRPr>
          </a:p>
        </p:txBody>
      </p:sp>
      <p:sp>
        <p:nvSpPr>
          <p:cNvPr id="27" name="Rectangle 26">
            <a:extLst>
              <a:ext uri="{FF2B5EF4-FFF2-40B4-BE49-F238E27FC236}">
                <a16:creationId xmlns:a16="http://schemas.microsoft.com/office/drawing/2014/main" id="{EEED6AE1-C5B5-47A2-AEE2-4A9E54EBEE98}"/>
              </a:ext>
            </a:extLst>
          </p:cNvPr>
          <p:cNvSpPr/>
          <p:nvPr/>
        </p:nvSpPr>
        <p:spPr>
          <a:xfrm>
            <a:off x="-9610" y="4057650"/>
            <a:ext cx="6877220" cy="541374"/>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DA9CD"/>
              </a:solidFill>
            </a:endParaRPr>
          </a:p>
        </p:txBody>
      </p:sp>
      <p:sp>
        <p:nvSpPr>
          <p:cNvPr id="2" name="Title 1"/>
          <p:cNvSpPr>
            <a:spLocks noGrp="1"/>
          </p:cNvSpPr>
          <p:nvPr>
            <p:ph type="title"/>
          </p:nvPr>
        </p:nvSpPr>
        <p:spPr>
          <a:xfrm>
            <a:off x="-15750" y="4087777"/>
            <a:ext cx="6857999" cy="457200"/>
          </a:xfrm>
        </p:spPr>
        <p:txBody>
          <a:bodyPr>
            <a:noAutofit/>
          </a:bodyPr>
          <a:lstStyle/>
          <a:p>
            <a:pPr algn="ctr"/>
            <a:r>
              <a:rPr lang="en-US" sz="2800" b="1" dirty="0"/>
              <a:t>13111 Hathaway Dr, Silver Spring, MD 20906</a:t>
            </a:r>
          </a:p>
        </p:txBody>
      </p:sp>
    </p:spTree>
    <p:extLst>
      <p:ext uri="{BB962C8B-B14F-4D97-AF65-F5344CB8AC3E}">
        <p14:creationId xmlns:p14="http://schemas.microsoft.com/office/powerpoint/2010/main" val="55847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11E3B-6455-450E-AD85-CC9578FA25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7" y="0"/>
            <a:ext cx="5540637" cy="3693758"/>
          </a:xfrm>
          <a:prstGeom prst="rect">
            <a:avLst/>
          </a:prstGeom>
        </p:spPr>
      </p:pic>
      <p:pic>
        <p:nvPicPr>
          <p:cNvPr id="6" name="Picture 5">
            <a:extLst>
              <a:ext uri="{FF2B5EF4-FFF2-40B4-BE49-F238E27FC236}">
                <a16:creationId xmlns:a16="http://schemas.microsoft.com/office/drawing/2014/main" id="{544808E5-DCEF-47F3-9188-DCC2552230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5" y="4598469"/>
            <a:ext cx="5540639" cy="3693759"/>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51082" y="3853727"/>
            <a:ext cx="5755836"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3</a:t>
            </a:r>
            <a:r>
              <a:rPr lang="en-US" sz="1600" baseline="30000" dirty="0">
                <a:latin typeface="Times New Roman" panose="02020603050405020304" pitchFamily="18" charset="0"/>
                <a:cs typeface="Times New Roman" panose="02020603050405020304" pitchFamily="18" charset="0"/>
              </a:rPr>
              <a:t>rd</a:t>
            </a:r>
            <a:r>
              <a:rPr lang="en-US" sz="1600" dirty="0">
                <a:latin typeface="Times New Roman" panose="02020603050405020304" pitchFamily="18" charset="0"/>
                <a:cs typeface="Times New Roman" panose="02020603050405020304" pitchFamily="18" charset="0"/>
              </a:rPr>
              <a:t> bedroom offers hardwood floors, fresh paint, a double-door closet and great views of the backyard.</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8291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6AA243-1B30-4BD7-84E1-67A63C498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247" y="4598469"/>
            <a:ext cx="5529605" cy="3686403"/>
          </a:xfrm>
          <a:prstGeom prst="rect">
            <a:avLst/>
          </a:prstGeom>
        </p:spPr>
      </p:pic>
      <p:pic>
        <p:nvPicPr>
          <p:cNvPr id="14" name="Picture 13">
            <a:extLst>
              <a:ext uri="{FF2B5EF4-FFF2-40B4-BE49-F238E27FC236}">
                <a16:creationId xmlns:a16="http://schemas.microsoft.com/office/drawing/2014/main" id="{8154C435-8A6A-4B64-A598-D89459B2E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5" y="0"/>
            <a:ext cx="5518568" cy="3679045"/>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51082" y="3706603"/>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lower-level features a large family room with a gas fireplace, new carpet, fresh paint, and access to the outside porch, laundry room, the additional bedroom, bathroom, and entertainment room.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221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2D4267-C7C5-4D8D-A515-75C9388E2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7" y="4605828"/>
            <a:ext cx="5529603" cy="3686402"/>
          </a:xfrm>
          <a:prstGeom prst="rect">
            <a:avLst/>
          </a:prstGeom>
        </p:spPr>
      </p:pic>
      <p:pic>
        <p:nvPicPr>
          <p:cNvPr id="6" name="Picture 5">
            <a:extLst>
              <a:ext uri="{FF2B5EF4-FFF2-40B4-BE49-F238E27FC236}">
                <a16:creationId xmlns:a16="http://schemas.microsoft.com/office/drawing/2014/main" id="{C88774A6-845F-4481-942D-142A4185D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51" y="-1"/>
            <a:ext cx="5540639" cy="3693759"/>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21652" y="3734294"/>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spacious lower-level private 4</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bedroom features </a:t>
            </a:r>
          </a:p>
          <a:p>
            <a:pPr algn="ctr"/>
            <a:r>
              <a:rPr lang="en-US" sz="1600" dirty="0">
                <a:latin typeface="Times New Roman" panose="02020603050405020304" pitchFamily="18" charset="0"/>
                <a:cs typeface="Times New Roman" panose="02020603050405020304" pitchFamily="18" charset="0"/>
              </a:rPr>
              <a:t>fresh carpeting and fresh paint. It’s located just off the </a:t>
            </a:r>
          </a:p>
          <a:p>
            <a:pPr algn="ctr"/>
            <a:r>
              <a:rPr lang="en-US" sz="1600" dirty="0">
                <a:latin typeface="Times New Roman" panose="02020603050405020304" pitchFamily="18" charset="0"/>
                <a:cs typeface="Times New Roman" panose="02020603050405020304" pitchFamily="18" charset="0"/>
              </a:rPr>
              <a:t>lower-level family room.</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39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021D3-8175-49B4-BB89-1A68D5BCF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7" y="-1"/>
            <a:ext cx="5540639" cy="3693759"/>
          </a:xfrm>
          <a:prstGeom prst="rect">
            <a:avLst/>
          </a:prstGeom>
        </p:spPr>
      </p:pic>
      <p:pic>
        <p:nvPicPr>
          <p:cNvPr id="10" name="Picture 9">
            <a:extLst>
              <a:ext uri="{FF2B5EF4-FFF2-40B4-BE49-F238E27FC236}">
                <a16:creationId xmlns:a16="http://schemas.microsoft.com/office/drawing/2014/main" id="{FA60B863-D0D0-4851-8513-3719C3601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6" y="4605828"/>
            <a:ext cx="5529603" cy="3686402"/>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51082" y="3707175"/>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entertainment room features laminate floors, a storage closet, and a full bath. The full bath offers tile floor, updated lighting, an updated shower, and ample power outlets for all your technology.</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03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D23B-980A-4883-8D1D-C382961C49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250" y="0"/>
            <a:ext cx="5540639" cy="3693759"/>
          </a:xfrm>
          <a:prstGeom prst="rect">
            <a:avLst/>
          </a:prstGeom>
        </p:spPr>
      </p:pic>
      <p:pic>
        <p:nvPicPr>
          <p:cNvPr id="11" name="Picture 10">
            <a:extLst>
              <a:ext uri="{FF2B5EF4-FFF2-40B4-BE49-F238E27FC236}">
                <a16:creationId xmlns:a16="http://schemas.microsoft.com/office/drawing/2014/main" id="{51F4F675-378F-487D-94F4-C150B808F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22" y="4605828"/>
            <a:ext cx="5529603" cy="3686402"/>
          </a:xfrm>
          <a:prstGeom prst="rect">
            <a:avLst/>
          </a:prstGeom>
        </p:spPr>
      </p:pic>
      <p:sp>
        <p:nvSpPr>
          <p:cNvPr id="7" name="TextBox 6">
            <a:extLst>
              <a:ext uri="{FF2B5EF4-FFF2-40B4-BE49-F238E27FC236}">
                <a16:creationId xmlns:a16="http://schemas.microsoft.com/office/drawing/2014/main" id="{C954C52B-5B7F-4C6C-A17C-88EB819DE592}"/>
              </a:ext>
            </a:extLst>
          </p:cNvPr>
          <p:cNvSpPr txBox="1"/>
          <p:nvPr/>
        </p:nvSpPr>
        <p:spPr>
          <a:xfrm>
            <a:off x="551082" y="3741003"/>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Outside, enjoy a large 2-story, 380 </a:t>
            </a:r>
            <a:r>
              <a:rPr lang="en-US" sz="1600" dirty="0" err="1">
                <a:latin typeface="Times New Roman" panose="02020603050405020304" pitchFamily="18" charset="0"/>
                <a:cs typeface="Times New Roman" panose="02020603050405020304" pitchFamily="18" charset="0"/>
              </a:rPr>
              <a:t>sqft</a:t>
            </a:r>
            <a:r>
              <a:rPr lang="en-US" sz="1600" dirty="0">
                <a:latin typeface="Times New Roman" panose="02020603050405020304" pitchFamily="18" charset="0"/>
                <a:cs typeface="Times New Roman" panose="02020603050405020304" pitchFamily="18" charset="0"/>
              </a:rPr>
              <a:t>  Amish shed, electricity and cable ready. It offers additional storage, a hangout space for friends/kids, and/or a cozy spot for when the in-laws visit.</a:t>
            </a:r>
            <a:endParaRPr lang="en-US" sz="1200" dirty="0"/>
          </a:p>
        </p:txBody>
      </p:sp>
    </p:spTree>
    <p:extLst>
      <p:ext uri="{BB962C8B-B14F-4D97-AF65-F5344CB8AC3E}">
        <p14:creationId xmlns:p14="http://schemas.microsoft.com/office/powerpoint/2010/main" val="3557771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AEEE30-E2FD-43FA-8189-B8B95E5A91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5" y="4605828"/>
            <a:ext cx="5529603" cy="3686402"/>
          </a:xfrm>
          <a:prstGeom prst="rect">
            <a:avLst/>
          </a:prstGeom>
        </p:spPr>
      </p:pic>
      <p:pic>
        <p:nvPicPr>
          <p:cNvPr id="9" name="Picture 8">
            <a:extLst>
              <a:ext uri="{FF2B5EF4-FFF2-40B4-BE49-F238E27FC236}">
                <a16:creationId xmlns:a16="http://schemas.microsoft.com/office/drawing/2014/main" id="{61BA732D-8D5A-4FFC-ABA3-7435AA655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0" y="2148"/>
            <a:ext cx="5537417" cy="3691611"/>
          </a:xfrm>
          <a:prstGeom prst="rect">
            <a:avLst/>
          </a:prstGeom>
        </p:spPr>
      </p:pic>
      <p:sp>
        <p:nvSpPr>
          <p:cNvPr id="7" name="TextBox 6">
            <a:extLst>
              <a:ext uri="{FF2B5EF4-FFF2-40B4-BE49-F238E27FC236}">
                <a16:creationId xmlns:a16="http://schemas.microsoft.com/office/drawing/2014/main" id="{C954C52B-5B7F-4C6C-A17C-88EB819DE592}"/>
              </a:ext>
            </a:extLst>
          </p:cNvPr>
          <p:cNvSpPr txBox="1"/>
          <p:nvPr/>
        </p:nvSpPr>
        <p:spPr>
          <a:xfrm>
            <a:off x="551082" y="3741003"/>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Amish shed features a 100% pine interior, highest grade vinyl  flooring, a downstairs living space, and also an upstairs sleeping quarters or a hang-out spot.</a:t>
            </a:r>
            <a:endParaRPr lang="en-US" sz="1200" dirty="0"/>
          </a:p>
        </p:txBody>
      </p:sp>
    </p:spTree>
    <p:extLst>
      <p:ext uri="{BB962C8B-B14F-4D97-AF65-F5344CB8AC3E}">
        <p14:creationId xmlns:p14="http://schemas.microsoft.com/office/powerpoint/2010/main" val="972532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01384D-33F5-46B1-89C3-4B89E8348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6" y="0"/>
            <a:ext cx="5540639" cy="3693759"/>
          </a:xfrm>
          <a:prstGeom prst="rect">
            <a:avLst/>
          </a:prstGeom>
        </p:spPr>
      </p:pic>
      <p:pic>
        <p:nvPicPr>
          <p:cNvPr id="12" name="Picture 11">
            <a:extLst>
              <a:ext uri="{FF2B5EF4-FFF2-40B4-BE49-F238E27FC236}">
                <a16:creationId xmlns:a16="http://schemas.microsoft.com/office/drawing/2014/main" id="{24ACFADB-46F0-4A75-A0A3-B747EAA35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6" y="4609174"/>
            <a:ext cx="5519565" cy="3679710"/>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51082" y="3735968"/>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There are multiple storage sheds in the spacious yard, as well as a automatic 16,000 watt house generator, strong enough to power the whole house and Amish shed within 30 seconds of a power outage.</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34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46D464-3498-45C8-BAA7-5D68B8FDA271}"/>
              </a:ext>
            </a:extLst>
          </p:cNvPr>
          <p:cNvSpPr/>
          <p:nvPr/>
        </p:nvSpPr>
        <p:spPr>
          <a:xfrm>
            <a:off x="188259" y="175846"/>
            <a:ext cx="6468035" cy="8091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48788C5B-435D-4E6B-BD70-820418297C54}"/>
              </a:ext>
            </a:extLst>
          </p:cNvPr>
          <p:cNvGraphicFramePr>
            <a:graphicFrameLocks noGrp="1"/>
          </p:cNvGraphicFramePr>
          <p:nvPr>
            <p:extLst>
              <p:ext uri="{D42A27DB-BD31-4B8C-83A1-F6EECF244321}">
                <p14:modId xmlns:p14="http://schemas.microsoft.com/office/powerpoint/2010/main" val="3007214783"/>
              </p:ext>
            </p:extLst>
          </p:nvPr>
        </p:nvGraphicFramePr>
        <p:xfrm>
          <a:off x="437030" y="7581901"/>
          <a:ext cx="5983940" cy="457200"/>
        </p:xfrm>
        <a:graphic>
          <a:graphicData uri="http://schemas.openxmlformats.org/drawingml/2006/table">
            <a:tbl>
              <a:tblPr firstRow="1" bandRow="1">
                <a:tableStyleId>{0505E3EF-67EA-436B-97B2-0124C06EBD24}</a:tableStyleId>
              </a:tblPr>
              <a:tblGrid>
                <a:gridCol w="4088078">
                  <a:extLst>
                    <a:ext uri="{9D8B030D-6E8A-4147-A177-3AD203B41FA5}">
                      <a16:colId xmlns:a16="http://schemas.microsoft.com/office/drawing/2014/main" val="394446789"/>
                    </a:ext>
                  </a:extLst>
                </a:gridCol>
                <a:gridCol w="1895862">
                  <a:extLst>
                    <a:ext uri="{9D8B030D-6E8A-4147-A177-3AD203B41FA5}">
                      <a16:colId xmlns:a16="http://schemas.microsoft.com/office/drawing/2014/main" val="2362613964"/>
                    </a:ext>
                  </a:extLst>
                </a:gridCol>
              </a:tblGrid>
              <a:tr h="404806">
                <a:tc>
                  <a:txBody>
                    <a:bodyPr/>
                    <a:lstStyle/>
                    <a:p>
                      <a:r>
                        <a:rPr lang="en-US" sz="2400" dirty="0"/>
                        <a:t>TOTAL:</a:t>
                      </a:r>
                      <a:endParaRPr lang="en-US" sz="2400" b="0" dirty="0"/>
                    </a:p>
                  </a:txBody>
                  <a:tcPr/>
                </a:tc>
                <a:tc>
                  <a:txBody>
                    <a:bodyPr/>
                    <a:lstStyle/>
                    <a:p>
                      <a:pPr algn="ctr"/>
                      <a:r>
                        <a:rPr lang="en-US" sz="2400" dirty="0"/>
                        <a:t>$185,000</a:t>
                      </a:r>
                      <a:endParaRPr lang="en-US" sz="2400" b="0" dirty="0"/>
                    </a:p>
                  </a:txBody>
                  <a:tcPr/>
                </a:tc>
                <a:extLst>
                  <a:ext uri="{0D108BD9-81ED-4DB2-BD59-A6C34878D82A}">
                    <a16:rowId xmlns:a16="http://schemas.microsoft.com/office/drawing/2014/main" val="404769209"/>
                  </a:ext>
                </a:extLst>
              </a:tr>
            </a:tbl>
          </a:graphicData>
        </a:graphic>
      </p:graphicFrame>
      <p:sp>
        <p:nvSpPr>
          <p:cNvPr id="9" name="TextBox 8">
            <a:extLst>
              <a:ext uri="{FF2B5EF4-FFF2-40B4-BE49-F238E27FC236}">
                <a16:creationId xmlns:a16="http://schemas.microsoft.com/office/drawing/2014/main" id="{91B98C8D-7EC4-4D43-95B4-72E12227B077}"/>
              </a:ext>
            </a:extLst>
          </p:cNvPr>
          <p:cNvSpPr txBox="1"/>
          <p:nvPr/>
        </p:nvSpPr>
        <p:spPr>
          <a:xfrm>
            <a:off x="750277" y="422031"/>
            <a:ext cx="5392615" cy="523220"/>
          </a:xfrm>
          <a:prstGeom prst="rect">
            <a:avLst/>
          </a:prstGeom>
          <a:noFill/>
        </p:spPr>
        <p:txBody>
          <a:bodyPr wrap="square" rtlCol="0">
            <a:spAutoFit/>
          </a:bodyPr>
          <a:lstStyle/>
          <a:p>
            <a:pPr algn="ctr"/>
            <a:r>
              <a:rPr lang="en-US" sz="2800" dirty="0"/>
              <a:t>List of Recent Home Improvements</a:t>
            </a:r>
          </a:p>
        </p:txBody>
      </p:sp>
      <p:graphicFrame>
        <p:nvGraphicFramePr>
          <p:cNvPr id="2" name="Table 1">
            <a:extLst>
              <a:ext uri="{FF2B5EF4-FFF2-40B4-BE49-F238E27FC236}">
                <a16:creationId xmlns:a16="http://schemas.microsoft.com/office/drawing/2014/main" id="{B7C40347-E3D5-40A1-B0F8-FCCDA112A1BB}"/>
              </a:ext>
            </a:extLst>
          </p:cNvPr>
          <p:cNvGraphicFramePr>
            <a:graphicFrameLocks noGrp="1"/>
          </p:cNvGraphicFramePr>
          <p:nvPr>
            <p:extLst>
              <p:ext uri="{D42A27DB-BD31-4B8C-83A1-F6EECF244321}">
                <p14:modId xmlns:p14="http://schemas.microsoft.com/office/powerpoint/2010/main" val="4290110297"/>
              </p:ext>
            </p:extLst>
          </p:nvPr>
        </p:nvGraphicFramePr>
        <p:xfrm>
          <a:off x="454613" y="945250"/>
          <a:ext cx="5983941" cy="6534007"/>
        </p:xfrm>
        <a:graphic>
          <a:graphicData uri="http://schemas.openxmlformats.org/drawingml/2006/table">
            <a:tbl>
              <a:tblPr firstRow="1" bandRow="1">
                <a:tableStyleId>{5C22544A-7EE6-4342-B048-85BDC9FD1C3A}</a:tableStyleId>
              </a:tblPr>
              <a:tblGrid>
                <a:gridCol w="4056427">
                  <a:extLst>
                    <a:ext uri="{9D8B030D-6E8A-4147-A177-3AD203B41FA5}">
                      <a16:colId xmlns:a16="http://schemas.microsoft.com/office/drawing/2014/main" val="3838635398"/>
                    </a:ext>
                  </a:extLst>
                </a:gridCol>
                <a:gridCol w="929640">
                  <a:extLst>
                    <a:ext uri="{9D8B030D-6E8A-4147-A177-3AD203B41FA5}">
                      <a16:colId xmlns:a16="http://schemas.microsoft.com/office/drawing/2014/main" val="3837890029"/>
                    </a:ext>
                  </a:extLst>
                </a:gridCol>
                <a:gridCol w="997874">
                  <a:extLst>
                    <a:ext uri="{9D8B030D-6E8A-4147-A177-3AD203B41FA5}">
                      <a16:colId xmlns:a16="http://schemas.microsoft.com/office/drawing/2014/main" val="674205984"/>
                    </a:ext>
                  </a:extLst>
                </a:gridCol>
              </a:tblGrid>
              <a:tr h="652267">
                <a:tc>
                  <a:txBody>
                    <a:bodyPr/>
                    <a:lstStyle/>
                    <a:p>
                      <a:pPr algn="ctr"/>
                      <a:r>
                        <a:rPr lang="en-US" sz="1800" dirty="0"/>
                        <a:t>ITEM</a:t>
                      </a:r>
                    </a:p>
                  </a:txBody>
                  <a:tcPr>
                    <a:solidFill>
                      <a:schemeClr val="bg1">
                        <a:lumMod val="65000"/>
                      </a:schemeClr>
                    </a:solidFill>
                  </a:tcPr>
                </a:tc>
                <a:tc>
                  <a:txBody>
                    <a:bodyPr/>
                    <a:lstStyle/>
                    <a:p>
                      <a:pPr algn="ctr"/>
                      <a:r>
                        <a:rPr lang="en-US" sz="1100" dirty="0"/>
                        <a:t>YEAR COMPLETED</a:t>
                      </a:r>
                    </a:p>
                  </a:txBody>
                  <a:tcPr>
                    <a:solidFill>
                      <a:schemeClr val="bg1">
                        <a:lumMod val="65000"/>
                      </a:schemeClr>
                    </a:solidFill>
                  </a:tcPr>
                </a:tc>
                <a:tc>
                  <a:txBody>
                    <a:bodyPr/>
                    <a:lstStyle/>
                    <a:p>
                      <a:pPr algn="ctr"/>
                      <a:r>
                        <a:rPr lang="en-US" sz="1800" dirty="0"/>
                        <a:t>COST</a:t>
                      </a:r>
                    </a:p>
                  </a:txBody>
                  <a:tcPr>
                    <a:solidFill>
                      <a:schemeClr val="bg1">
                        <a:lumMod val="65000"/>
                      </a:schemeClr>
                    </a:solidFill>
                  </a:tcPr>
                </a:tc>
                <a:extLst>
                  <a:ext uri="{0D108BD9-81ED-4DB2-BD59-A6C34878D82A}">
                    <a16:rowId xmlns:a16="http://schemas.microsoft.com/office/drawing/2014/main" val="3245833672"/>
                  </a:ext>
                </a:extLst>
              </a:tr>
              <a:tr h="364415">
                <a:tc>
                  <a:txBody>
                    <a:bodyPr/>
                    <a:lstStyle/>
                    <a:p>
                      <a:r>
                        <a:rPr lang="en-US" dirty="0"/>
                        <a:t>Triple Pane Krypton Glass Windows &amp; Custom Designed French Doors</a:t>
                      </a:r>
                    </a:p>
                  </a:txBody>
                  <a:tcPr>
                    <a:solidFill>
                      <a:schemeClr val="bg1">
                        <a:lumMod val="85000"/>
                      </a:schemeClr>
                    </a:solidFill>
                  </a:tcPr>
                </a:tc>
                <a:tc>
                  <a:txBody>
                    <a:bodyPr/>
                    <a:lstStyle/>
                    <a:p>
                      <a:pPr algn="ctr"/>
                      <a:r>
                        <a:rPr lang="en-US" dirty="0"/>
                        <a:t>2004</a:t>
                      </a:r>
                    </a:p>
                  </a:txBody>
                  <a:tcPr>
                    <a:solidFill>
                      <a:schemeClr val="bg1">
                        <a:lumMod val="85000"/>
                      </a:schemeClr>
                    </a:solidFill>
                  </a:tcPr>
                </a:tc>
                <a:tc>
                  <a:txBody>
                    <a:bodyPr/>
                    <a:lstStyle/>
                    <a:p>
                      <a:pPr algn="ctr"/>
                      <a:r>
                        <a:rPr lang="en-US" dirty="0"/>
                        <a:t>$27,500</a:t>
                      </a:r>
                    </a:p>
                  </a:txBody>
                  <a:tcPr>
                    <a:solidFill>
                      <a:schemeClr val="bg1">
                        <a:lumMod val="85000"/>
                      </a:schemeClr>
                    </a:solidFill>
                  </a:tcPr>
                </a:tc>
                <a:extLst>
                  <a:ext uri="{0D108BD9-81ED-4DB2-BD59-A6C34878D82A}">
                    <a16:rowId xmlns:a16="http://schemas.microsoft.com/office/drawing/2014/main" val="647556086"/>
                  </a:ext>
                </a:extLst>
              </a:tr>
              <a:tr h="364415">
                <a:tc>
                  <a:txBody>
                    <a:bodyPr/>
                    <a:lstStyle/>
                    <a:p>
                      <a:r>
                        <a:rPr lang="en-US" dirty="0"/>
                        <a:t>Roofing</a:t>
                      </a:r>
                    </a:p>
                  </a:txBody>
                  <a:tcPr>
                    <a:solidFill>
                      <a:schemeClr val="bg1">
                        <a:lumMod val="95000"/>
                      </a:schemeClr>
                    </a:solidFill>
                  </a:tcPr>
                </a:tc>
                <a:tc>
                  <a:txBody>
                    <a:bodyPr/>
                    <a:lstStyle/>
                    <a:p>
                      <a:pPr algn="ctr"/>
                      <a:r>
                        <a:rPr lang="en-US" dirty="0"/>
                        <a:t>2010</a:t>
                      </a:r>
                    </a:p>
                  </a:txBody>
                  <a:tcPr>
                    <a:solidFill>
                      <a:schemeClr val="bg1">
                        <a:lumMod val="95000"/>
                      </a:schemeClr>
                    </a:solidFill>
                  </a:tcPr>
                </a:tc>
                <a:tc>
                  <a:txBody>
                    <a:bodyPr/>
                    <a:lstStyle/>
                    <a:p>
                      <a:pPr algn="ctr"/>
                      <a:r>
                        <a:rPr lang="en-US" dirty="0"/>
                        <a:t>$8,500</a:t>
                      </a:r>
                    </a:p>
                  </a:txBody>
                  <a:tcPr>
                    <a:solidFill>
                      <a:schemeClr val="bg1">
                        <a:lumMod val="95000"/>
                      </a:schemeClr>
                    </a:solidFill>
                  </a:tcPr>
                </a:tc>
                <a:extLst>
                  <a:ext uri="{0D108BD9-81ED-4DB2-BD59-A6C34878D82A}">
                    <a16:rowId xmlns:a16="http://schemas.microsoft.com/office/drawing/2014/main" val="3117244583"/>
                  </a:ext>
                </a:extLst>
              </a:tr>
              <a:tr h="364415">
                <a:tc>
                  <a:txBody>
                    <a:bodyPr/>
                    <a:lstStyle/>
                    <a:p>
                      <a:r>
                        <a:rPr lang="en-US" dirty="0"/>
                        <a:t>Steel Doors – Highest Grade &amp; Thickness allowed</a:t>
                      </a:r>
                    </a:p>
                  </a:txBody>
                  <a:tcPr>
                    <a:solidFill>
                      <a:schemeClr val="bg1">
                        <a:lumMod val="85000"/>
                      </a:schemeClr>
                    </a:solidFill>
                  </a:tcPr>
                </a:tc>
                <a:tc>
                  <a:txBody>
                    <a:bodyPr/>
                    <a:lstStyle/>
                    <a:p>
                      <a:pPr algn="ctr"/>
                      <a:r>
                        <a:rPr lang="en-US" dirty="0"/>
                        <a:t>2004</a:t>
                      </a:r>
                    </a:p>
                  </a:txBody>
                  <a:tcPr>
                    <a:solidFill>
                      <a:schemeClr val="bg1">
                        <a:lumMod val="85000"/>
                      </a:schemeClr>
                    </a:solidFill>
                  </a:tcPr>
                </a:tc>
                <a:tc>
                  <a:txBody>
                    <a:bodyPr/>
                    <a:lstStyle/>
                    <a:p>
                      <a:pPr algn="ctr"/>
                      <a:r>
                        <a:rPr lang="en-US" dirty="0"/>
                        <a:t>$3,700</a:t>
                      </a:r>
                    </a:p>
                  </a:txBody>
                  <a:tcPr>
                    <a:solidFill>
                      <a:schemeClr val="bg1">
                        <a:lumMod val="85000"/>
                      </a:schemeClr>
                    </a:solidFill>
                  </a:tcPr>
                </a:tc>
                <a:extLst>
                  <a:ext uri="{0D108BD9-81ED-4DB2-BD59-A6C34878D82A}">
                    <a16:rowId xmlns:a16="http://schemas.microsoft.com/office/drawing/2014/main" val="3030536194"/>
                  </a:ext>
                </a:extLst>
              </a:tr>
              <a:tr h="364415">
                <a:tc>
                  <a:txBody>
                    <a:bodyPr/>
                    <a:lstStyle/>
                    <a:p>
                      <a:r>
                        <a:rPr lang="en-US" dirty="0"/>
                        <a:t>Driveway – Expanded New Carport, New Walkway,</a:t>
                      </a:r>
                    </a:p>
                    <a:p>
                      <a:r>
                        <a:rPr lang="en-US" dirty="0"/>
                        <a:t>New Carport – Expansion Ready (10 ft Deep)</a:t>
                      </a:r>
                    </a:p>
                  </a:txBody>
                  <a:tcPr>
                    <a:solidFill>
                      <a:schemeClr val="bg1">
                        <a:lumMod val="95000"/>
                      </a:schemeClr>
                    </a:solidFill>
                  </a:tcPr>
                </a:tc>
                <a:tc>
                  <a:txBody>
                    <a:bodyPr/>
                    <a:lstStyle/>
                    <a:p>
                      <a:pPr algn="ctr"/>
                      <a:r>
                        <a:rPr lang="en-US" dirty="0"/>
                        <a:t>2010</a:t>
                      </a:r>
                    </a:p>
                  </a:txBody>
                  <a:tcPr>
                    <a:solidFill>
                      <a:schemeClr val="bg1">
                        <a:lumMod val="95000"/>
                      </a:schemeClr>
                    </a:solidFill>
                  </a:tcPr>
                </a:tc>
                <a:tc>
                  <a:txBody>
                    <a:bodyPr/>
                    <a:lstStyle/>
                    <a:p>
                      <a:pPr algn="ctr"/>
                      <a:r>
                        <a:rPr lang="en-US" dirty="0"/>
                        <a:t>$18,500</a:t>
                      </a:r>
                    </a:p>
                  </a:txBody>
                  <a:tcPr>
                    <a:solidFill>
                      <a:schemeClr val="bg1">
                        <a:lumMod val="95000"/>
                      </a:schemeClr>
                    </a:solidFill>
                  </a:tcPr>
                </a:tc>
                <a:extLst>
                  <a:ext uri="{0D108BD9-81ED-4DB2-BD59-A6C34878D82A}">
                    <a16:rowId xmlns:a16="http://schemas.microsoft.com/office/drawing/2014/main" val="2238472198"/>
                  </a:ext>
                </a:extLst>
              </a:tr>
              <a:tr h="364415">
                <a:tc>
                  <a:txBody>
                    <a:bodyPr/>
                    <a:lstStyle/>
                    <a:p>
                      <a:r>
                        <a:rPr lang="en-US" dirty="0" err="1"/>
                        <a:t>Durastone</a:t>
                      </a:r>
                      <a:r>
                        <a:rPr lang="en-US" dirty="0"/>
                        <a:t> – Paving for Drive</a:t>
                      </a:r>
                    </a:p>
                  </a:txBody>
                  <a:tcPr>
                    <a:solidFill>
                      <a:schemeClr val="bg1">
                        <a:lumMod val="85000"/>
                      </a:schemeClr>
                    </a:solidFill>
                  </a:tcPr>
                </a:tc>
                <a:tc>
                  <a:txBody>
                    <a:bodyPr/>
                    <a:lstStyle/>
                    <a:p>
                      <a:pPr algn="ctr"/>
                      <a:r>
                        <a:rPr lang="en-US" dirty="0"/>
                        <a:t>2010</a:t>
                      </a:r>
                    </a:p>
                  </a:txBody>
                  <a:tcPr>
                    <a:solidFill>
                      <a:schemeClr val="bg1">
                        <a:lumMod val="85000"/>
                      </a:schemeClr>
                    </a:solidFill>
                  </a:tcPr>
                </a:tc>
                <a:tc>
                  <a:txBody>
                    <a:bodyPr/>
                    <a:lstStyle/>
                    <a:p>
                      <a:pPr algn="ctr"/>
                      <a:r>
                        <a:rPr lang="en-US" dirty="0"/>
                        <a:t>$13,000</a:t>
                      </a:r>
                    </a:p>
                  </a:txBody>
                  <a:tcPr>
                    <a:solidFill>
                      <a:schemeClr val="bg1">
                        <a:lumMod val="85000"/>
                      </a:schemeClr>
                    </a:solidFill>
                  </a:tcPr>
                </a:tc>
                <a:extLst>
                  <a:ext uri="{0D108BD9-81ED-4DB2-BD59-A6C34878D82A}">
                    <a16:rowId xmlns:a16="http://schemas.microsoft.com/office/drawing/2014/main" val="3709844863"/>
                  </a:ext>
                </a:extLst>
              </a:tr>
              <a:tr h="364415">
                <a:tc>
                  <a:txBody>
                    <a:bodyPr/>
                    <a:lstStyle/>
                    <a:p>
                      <a:r>
                        <a:rPr lang="en-US" dirty="0"/>
                        <a:t>Hallway Bathroom</a:t>
                      </a:r>
                    </a:p>
                  </a:txBody>
                  <a:tcPr>
                    <a:solidFill>
                      <a:schemeClr val="bg1">
                        <a:lumMod val="95000"/>
                      </a:schemeClr>
                    </a:solidFill>
                  </a:tcPr>
                </a:tc>
                <a:tc>
                  <a:txBody>
                    <a:bodyPr/>
                    <a:lstStyle/>
                    <a:p>
                      <a:pPr algn="ctr"/>
                      <a:r>
                        <a:rPr lang="en-US" dirty="0"/>
                        <a:t>2008</a:t>
                      </a:r>
                    </a:p>
                  </a:txBody>
                  <a:tcPr>
                    <a:solidFill>
                      <a:schemeClr val="bg1">
                        <a:lumMod val="95000"/>
                      </a:schemeClr>
                    </a:solidFill>
                  </a:tcPr>
                </a:tc>
                <a:tc>
                  <a:txBody>
                    <a:bodyPr/>
                    <a:lstStyle/>
                    <a:p>
                      <a:pPr algn="ctr"/>
                      <a:r>
                        <a:rPr lang="en-US" dirty="0"/>
                        <a:t>$14,000</a:t>
                      </a:r>
                    </a:p>
                  </a:txBody>
                  <a:tcPr>
                    <a:solidFill>
                      <a:schemeClr val="bg1">
                        <a:lumMod val="95000"/>
                      </a:schemeClr>
                    </a:solidFill>
                  </a:tcPr>
                </a:tc>
                <a:extLst>
                  <a:ext uri="{0D108BD9-81ED-4DB2-BD59-A6C34878D82A}">
                    <a16:rowId xmlns:a16="http://schemas.microsoft.com/office/drawing/2014/main" val="2978528136"/>
                  </a:ext>
                </a:extLst>
              </a:tr>
              <a:tr h="364415">
                <a:tc>
                  <a:txBody>
                    <a:bodyPr/>
                    <a:lstStyle/>
                    <a:p>
                      <a:r>
                        <a:rPr lang="en-US" dirty="0"/>
                        <a:t>Amish Tool Shed</a:t>
                      </a:r>
                    </a:p>
                  </a:txBody>
                  <a:tcPr>
                    <a:solidFill>
                      <a:schemeClr val="bg1">
                        <a:lumMod val="85000"/>
                      </a:schemeClr>
                    </a:solidFill>
                  </a:tcPr>
                </a:tc>
                <a:tc>
                  <a:txBody>
                    <a:bodyPr/>
                    <a:lstStyle/>
                    <a:p>
                      <a:pPr algn="ctr"/>
                      <a:r>
                        <a:rPr lang="en-US" dirty="0"/>
                        <a:t>2011</a:t>
                      </a:r>
                    </a:p>
                  </a:txBody>
                  <a:tcPr>
                    <a:solidFill>
                      <a:schemeClr val="bg1">
                        <a:lumMod val="85000"/>
                      </a:schemeClr>
                    </a:solidFill>
                  </a:tcPr>
                </a:tc>
                <a:tc>
                  <a:txBody>
                    <a:bodyPr/>
                    <a:lstStyle/>
                    <a:p>
                      <a:pPr algn="ctr"/>
                      <a:r>
                        <a:rPr lang="en-US" dirty="0"/>
                        <a:t>$3,100</a:t>
                      </a:r>
                    </a:p>
                  </a:txBody>
                  <a:tcPr>
                    <a:solidFill>
                      <a:schemeClr val="bg1">
                        <a:lumMod val="85000"/>
                      </a:schemeClr>
                    </a:solidFill>
                  </a:tcPr>
                </a:tc>
                <a:extLst>
                  <a:ext uri="{0D108BD9-81ED-4DB2-BD59-A6C34878D82A}">
                    <a16:rowId xmlns:a16="http://schemas.microsoft.com/office/drawing/2014/main" val="3497994896"/>
                  </a:ext>
                </a:extLst>
              </a:tr>
              <a:tr h="364415">
                <a:tc>
                  <a:txBody>
                    <a:bodyPr/>
                    <a:lstStyle/>
                    <a:p>
                      <a:r>
                        <a:rPr lang="en-US" dirty="0"/>
                        <a:t>Generac Generator</a:t>
                      </a:r>
                    </a:p>
                  </a:txBody>
                  <a:tcPr>
                    <a:solidFill>
                      <a:schemeClr val="bg1">
                        <a:lumMod val="95000"/>
                      </a:schemeClr>
                    </a:solidFill>
                  </a:tcPr>
                </a:tc>
                <a:tc>
                  <a:txBody>
                    <a:bodyPr/>
                    <a:lstStyle/>
                    <a:p>
                      <a:pPr algn="ctr"/>
                      <a:r>
                        <a:rPr lang="en-US" dirty="0"/>
                        <a:t>2008</a:t>
                      </a:r>
                    </a:p>
                  </a:txBody>
                  <a:tcPr>
                    <a:solidFill>
                      <a:schemeClr val="bg1">
                        <a:lumMod val="95000"/>
                      </a:schemeClr>
                    </a:solidFill>
                  </a:tcPr>
                </a:tc>
                <a:tc>
                  <a:txBody>
                    <a:bodyPr/>
                    <a:lstStyle/>
                    <a:p>
                      <a:pPr algn="ctr"/>
                      <a:r>
                        <a:rPr lang="en-US" dirty="0"/>
                        <a:t>$8,000</a:t>
                      </a:r>
                    </a:p>
                  </a:txBody>
                  <a:tcPr>
                    <a:solidFill>
                      <a:schemeClr val="bg1">
                        <a:lumMod val="95000"/>
                      </a:schemeClr>
                    </a:solidFill>
                  </a:tcPr>
                </a:tc>
                <a:extLst>
                  <a:ext uri="{0D108BD9-81ED-4DB2-BD59-A6C34878D82A}">
                    <a16:rowId xmlns:a16="http://schemas.microsoft.com/office/drawing/2014/main" val="1314735626"/>
                  </a:ext>
                </a:extLst>
              </a:tr>
              <a:tr h="364415">
                <a:tc>
                  <a:txBody>
                    <a:bodyPr/>
                    <a:lstStyle/>
                    <a:p>
                      <a:r>
                        <a:rPr lang="en-US" dirty="0"/>
                        <a:t>Basement Renovations</a:t>
                      </a:r>
                    </a:p>
                  </a:txBody>
                  <a:tcPr>
                    <a:solidFill>
                      <a:schemeClr val="bg1">
                        <a:lumMod val="85000"/>
                      </a:schemeClr>
                    </a:solidFill>
                  </a:tcPr>
                </a:tc>
                <a:tc>
                  <a:txBody>
                    <a:bodyPr/>
                    <a:lstStyle/>
                    <a:p>
                      <a:pPr algn="ctr"/>
                      <a:r>
                        <a:rPr lang="en-US" dirty="0"/>
                        <a:t>2013</a:t>
                      </a:r>
                    </a:p>
                  </a:txBody>
                  <a:tcPr>
                    <a:solidFill>
                      <a:schemeClr val="bg1">
                        <a:lumMod val="85000"/>
                      </a:schemeClr>
                    </a:solidFill>
                  </a:tcPr>
                </a:tc>
                <a:tc>
                  <a:txBody>
                    <a:bodyPr/>
                    <a:lstStyle/>
                    <a:p>
                      <a:pPr algn="ctr"/>
                      <a:r>
                        <a:rPr lang="en-US" dirty="0"/>
                        <a:t>$14,000</a:t>
                      </a:r>
                    </a:p>
                  </a:txBody>
                  <a:tcPr>
                    <a:solidFill>
                      <a:schemeClr val="bg1">
                        <a:lumMod val="85000"/>
                      </a:schemeClr>
                    </a:solidFill>
                  </a:tcPr>
                </a:tc>
                <a:extLst>
                  <a:ext uri="{0D108BD9-81ED-4DB2-BD59-A6C34878D82A}">
                    <a16:rowId xmlns:a16="http://schemas.microsoft.com/office/drawing/2014/main" val="1867571959"/>
                  </a:ext>
                </a:extLst>
              </a:tr>
              <a:tr h="364415">
                <a:tc>
                  <a:txBody>
                    <a:bodyPr/>
                    <a:lstStyle/>
                    <a:p>
                      <a:r>
                        <a:rPr lang="en-US" dirty="0"/>
                        <a:t>2 Story Amish Shed</a:t>
                      </a:r>
                    </a:p>
                  </a:txBody>
                  <a:tcPr>
                    <a:solidFill>
                      <a:schemeClr val="bg1">
                        <a:lumMod val="95000"/>
                      </a:schemeClr>
                    </a:solidFill>
                  </a:tcPr>
                </a:tc>
                <a:tc>
                  <a:txBody>
                    <a:bodyPr/>
                    <a:lstStyle/>
                    <a:p>
                      <a:pPr algn="ctr"/>
                      <a:r>
                        <a:rPr lang="en-US" dirty="0"/>
                        <a:t>2012</a:t>
                      </a:r>
                    </a:p>
                  </a:txBody>
                  <a:tcPr>
                    <a:solidFill>
                      <a:schemeClr val="bg1">
                        <a:lumMod val="95000"/>
                      </a:schemeClr>
                    </a:solidFill>
                  </a:tcPr>
                </a:tc>
                <a:tc>
                  <a:txBody>
                    <a:bodyPr/>
                    <a:lstStyle/>
                    <a:p>
                      <a:pPr algn="ctr"/>
                      <a:r>
                        <a:rPr lang="en-US" dirty="0"/>
                        <a:t>$25,500</a:t>
                      </a:r>
                    </a:p>
                  </a:txBody>
                  <a:tcPr>
                    <a:solidFill>
                      <a:schemeClr val="bg1">
                        <a:lumMod val="95000"/>
                      </a:schemeClr>
                    </a:solidFill>
                  </a:tcPr>
                </a:tc>
                <a:extLst>
                  <a:ext uri="{0D108BD9-81ED-4DB2-BD59-A6C34878D82A}">
                    <a16:rowId xmlns:a16="http://schemas.microsoft.com/office/drawing/2014/main" val="3461421026"/>
                  </a:ext>
                </a:extLst>
              </a:tr>
              <a:tr h="364415">
                <a:tc>
                  <a:txBody>
                    <a:bodyPr/>
                    <a:lstStyle/>
                    <a:p>
                      <a:r>
                        <a:rPr lang="en-US" dirty="0"/>
                        <a:t>AC &amp; Furnace</a:t>
                      </a:r>
                    </a:p>
                  </a:txBody>
                  <a:tcPr>
                    <a:solidFill>
                      <a:schemeClr val="bg1">
                        <a:lumMod val="85000"/>
                      </a:schemeClr>
                    </a:solidFill>
                  </a:tcPr>
                </a:tc>
                <a:tc>
                  <a:txBody>
                    <a:bodyPr/>
                    <a:lstStyle/>
                    <a:p>
                      <a:pPr algn="ctr"/>
                      <a:r>
                        <a:rPr lang="en-US" dirty="0"/>
                        <a:t>2012</a:t>
                      </a:r>
                    </a:p>
                  </a:txBody>
                  <a:tcPr>
                    <a:solidFill>
                      <a:schemeClr val="bg1">
                        <a:lumMod val="85000"/>
                      </a:schemeClr>
                    </a:solidFill>
                  </a:tcPr>
                </a:tc>
                <a:tc>
                  <a:txBody>
                    <a:bodyPr/>
                    <a:lstStyle/>
                    <a:p>
                      <a:pPr algn="ctr"/>
                      <a:r>
                        <a:rPr lang="en-US" dirty="0"/>
                        <a:t>$7,500</a:t>
                      </a:r>
                    </a:p>
                  </a:txBody>
                  <a:tcPr>
                    <a:solidFill>
                      <a:schemeClr val="bg1">
                        <a:lumMod val="85000"/>
                      </a:schemeClr>
                    </a:solidFill>
                  </a:tcPr>
                </a:tc>
                <a:extLst>
                  <a:ext uri="{0D108BD9-81ED-4DB2-BD59-A6C34878D82A}">
                    <a16:rowId xmlns:a16="http://schemas.microsoft.com/office/drawing/2014/main" val="1721092794"/>
                  </a:ext>
                </a:extLst>
              </a:tr>
              <a:tr h="364415">
                <a:tc>
                  <a:txBody>
                    <a:bodyPr/>
                    <a:lstStyle/>
                    <a:p>
                      <a:r>
                        <a:rPr lang="en-US" dirty="0"/>
                        <a:t>Gas Fireplace – Basement</a:t>
                      </a:r>
                    </a:p>
                  </a:txBody>
                  <a:tcPr>
                    <a:solidFill>
                      <a:schemeClr val="bg1">
                        <a:lumMod val="95000"/>
                      </a:schemeClr>
                    </a:solidFill>
                  </a:tcPr>
                </a:tc>
                <a:tc>
                  <a:txBody>
                    <a:bodyPr/>
                    <a:lstStyle/>
                    <a:p>
                      <a:pPr algn="ctr"/>
                      <a:r>
                        <a:rPr lang="en-US" dirty="0"/>
                        <a:t>2008</a:t>
                      </a:r>
                    </a:p>
                  </a:txBody>
                  <a:tcPr>
                    <a:solidFill>
                      <a:schemeClr val="bg1">
                        <a:lumMod val="95000"/>
                      </a:schemeClr>
                    </a:solidFill>
                  </a:tcPr>
                </a:tc>
                <a:tc>
                  <a:txBody>
                    <a:bodyPr/>
                    <a:lstStyle/>
                    <a:p>
                      <a:pPr algn="ctr"/>
                      <a:r>
                        <a:rPr lang="en-US" dirty="0"/>
                        <a:t>$2,200</a:t>
                      </a:r>
                    </a:p>
                  </a:txBody>
                  <a:tcPr>
                    <a:solidFill>
                      <a:schemeClr val="bg1">
                        <a:lumMod val="95000"/>
                      </a:schemeClr>
                    </a:solidFill>
                  </a:tcPr>
                </a:tc>
                <a:extLst>
                  <a:ext uri="{0D108BD9-81ED-4DB2-BD59-A6C34878D82A}">
                    <a16:rowId xmlns:a16="http://schemas.microsoft.com/office/drawing/2014/main" val="3943990347"/>
                  </a:ext>
                </a:extLst>
              </a:tr>
              <a:tr h="364415">
                <a:tc>
                  <a:txBody>
                    <a:bodyPr/>
                    <a:lstStyle/>
                    <a:p>
                      <a:r>
                        <a:rPr lang="en-US" dirty="0"/>
                        <a:t>Kitchen Renovation</a:t>
                      </a:r>
                    </a:p>
                  </a:txBody>
                  <a:tcPr>
                    <a:solidFill>
                      <a:schemeClr val="bg1">
                        <a:lumMod val="85000"/>
                      </a:schemeClr>
                    </a:solidFill>
                  </a:tcPr>
                </a:tc>
                <a:tc>
                  <a:txBody>
                    <a:bodyPr/>
                    <a:lstStyle/>
                    <a:p>
                      <a:pPr algn="ctr"/>
                      <a:r>
                        <a:rPr lang="en-US" dirty="0"/>
                        <a:t>2013</a:t>
                      </a:r>
                    </a:p>
                  </a:txBody>
                  <a:tcPr>
                    <a:solidFill>
                      <a:schemeClr val="bg1">
                        <a:lumMod val="85000"/>
                      </a:schemeClr>
                    </a:solidFill>
                  </a:tcPr>
                </a:tc>
                <a:tc>
                  <a:txBody>
                    <a:bodyPr/>
                    <a:lstStyle/>
                    <a:p>
                      <a:pPr algn="ctr"/>
                      <a:r>
                        <a:rPr lang="en-US" dirty="0"/>
                        <a:t>$16,500</a:t>
                      </a:r>
                    </a:p>
                  </a:txBody>
                  <a:tcPr>
                    <a:solidFill>
                      <a:schemeClr val="bg1">
                        <a:lumMod val="85000"/>
                      </a:schemeClr>
                    </a:solidFill>
                  </a:tcPr>
                </a:tc>
                <a:extLst>
                  <a:ext uri="{0D108BD9-81ED-4DB2-BD59-A6C34878D82A}">
                    <a16:rowId xmlns:a16="http://schemas.microsoft.com/office/drawing/2014/main" val="2064006622"/>
                  </a:ext>
                </a:extLst>
              </a:tr>
              <a:tr h="364415">
                <a:tc>
                  <a:txBody>
                    <a:bodyPr/>
                    <a:lstStyle/>
                    <a:p>
                      <a:r>
                        <a:rPr lang="en-US" dirty="0"/>
                        <a:t>Attic R48 – Foam Insulation</a:t>
                      </a:r>
                    </a:p>
                  </a:txBody>
                  <a:tcPr>
                    <a:solidFill>
                      <a:schemeClr val="bg1">
                        <a:lumMod val="95000"/>
                      </a:schemeClr>
                    </a:solidFill>
                  </a:tcPr>
                </a:tc>
                <a:tc>
                  <a:txBody>
                    <a:bodyPr/>
                    <a:lstStyle/>
                    <a:p>
                      <a:pPr algn="ctr"/>
                      <a:r>
                        <a:rPr lang="en-US" dirty="0"/>
                        <a:t>2010</a:t>
                      </a:r>
                    </a:p>
                  </a:txBody>
                  <a:tcPr>
                    <a:solidFill>
                      <a:schemeClr val="bg1">
                        <a:lumMod val="95000"/>
                      </a:schemeClr>
                    </a:solidFill>
                  </a:tcPr>
                </a:tc>
                <a:tc>
                  <a:txBody>
                    <a:bodyPr/>
                    <a:lstStyle/>
                    <a:p>
                      <a:pPr algn="ctr"/>
                      <a:r>
                        <a:rPr lang="en-US" dirty="0"/>
                        <a:t>$1,200</a:t>
                      </a:r>
                    </a:p>
                  </a:txBody>
                  <a:tcPr>
                    <a:solidFill>
                      <a:schemeClr val="bg1">
                        <a:lumMod val="95000"/>
                      </a:schemeClr>
                    </a:solidFill>
                  </a:tcPr>
                </a:tc>
                <a:extLst>
                  <a:ext uri="{0D108BD9-81ED-4DB2-BD59-A6C34878D82A}">
                    <a16:rowId xmlns:a16="http://schemas.microsoft.com/office/drawing/2014/main" val="3289238124"/>
                  </a:ext>
                </a:extLst>
              </a:tr>
              <a:tr h="364415">
                <a:tc>
                  <a:txBody>
                    <a:bodyPr/>
                    <a:lstStyle/>
                    <a:p>
                      <a:r>
                        <a:rPr lang="en-US" dirty="0"/>
                        <a:t>Bathroom, Fence, Renovated Deck, New appliances, Boilers,  and ADT Security system w/sensor</a:t>
                      </a:r>
                    </a:p>
                  </a:txBody>
                  <a:tcPr>
                    <a:solidFill>
                      <a:schemeClr val="bg1">
                        <a:lumMod val="85000"/>
                      </a:schemeClr>
                    </a:solidFill>
                  </a:tcPr>
                </a:tc>
                <a:tc>
                  <a:txBody>
                    <a:bodyPr/>
                    <a:lstStyle/>
                    <a:p>
                      <a:pPr algn="ctr"/>
                      <a:r>
                        <a:rPr lang="en-US" dirty="0"/>
                        <a:t>2018</a:t>
                      </a:r>
                    </a:p>
                  </a:txBody>
                  <a:tcPr>
                    <a:solidFill>
                      <a:schemeClr val="bg1">
                        <a:lumMod val="85000"/>
                      </a:schemeClr>
                    </a:solidFill>
                  </a:tcPr>
                </a:tc>
                <a:tc>
                  <a:txBody>
                    <a:bodyPr/>
                    <a:lstStyle/>
                    <a:p>
                      <a:pPr algn="ctr"/>
                      <a:r>
                        <a:rPr lang="en-US" dirty="0"/>
                        <a:t>$21,800</a:t>
                      </a:r>
                    </a:p>
                  </a:txBody>
                  <a:tcPr>
                    <a:solidFill>
                      <a:schemeClr val="bg1">
                        <a:lumMod val="85000"/>
                      </a:schemeClr>
                    </a:solidFill>
                  </a:tcPr>
                </a:tc>
                <a:extLst>
                  <a:ext uri="{0D108BD9-81ED-4DB2-BD59-A6C34878D82A}">
                    <a16:rowId xmlns:a16="http://schemas.microsoft.com/office/drawing/2014/main" val="1243530660"/>
                  </a:ext>
                </a:extLst>
              </a:tr>
            </a:tbl>
          </a:graphicData>
        </a:graphic>
      </p:graphicFrame>
    </p:spTree>
    <p:extLst>
      <p:ext uri="{BB962C8B-B14F-4D97-AF65-F5344CB8AC3E}">
        <p14:creationId xmlns:p14="http://schemas.microsoft.com/office/powerpoint/2010/main" val="396960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AD5DA-CA09-499A-A157-D25429995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9" y="154319"/>
            <a:ext cx="6744461" cy="3645344"/>
          </a:xfrm>
          <a:prstGeom prst="rect">
            <a:avLst/>
          </a:prstGeom>
        </p:spPr>
      </p:pic>
      <p:sp>
        <p:nvSpPr>
          <p:cNvPr id="21" name="TextBox 20"/>
          <p:cNvSpPr txBox="1"/>
          <p:nvPr/>
        </p:nvSpPr>
        <p:spPr>
          <a:xfrm>
            <a:off x="1404390" y="8893093"/>
            <a:ext cx="1479892" cy="276999"/>
          </a:xfrm>
          <a:prstGeom prst="rect">
            <a:avLst/>
          </a:prstGeom>
          <a:noFill/>
        </p:spPr>
        <p:txBody>
          <a:bodyPr wrap="square" rtlCol="0">
            <a:spAutoFit/>
          </a:bodyPr>
          <a:lstStyle/>
          <a:p>
            <a:r>
              <a:rPr lang="en-US" sz="1200" dirty="0"/>
              <a:t>301-251-1221 x1000</a:t>
            </a:r>
          </a:p>
        </p:txBody>
      </p:sp>
      <p:sp>
        <p:nvSpPr>
          <p:cNvPr id="22" name="TextBox 21"/>
          <p:cNvSpPr txBox="1"/>
          <p:nvPr/>
        </p:nvSpPr>
        <p:spPr>
          <a:xfrm>
            <a:off x="4522622" y="8893093"/>
            <a:ext cx="1823448" cy="276999"/>
          </a:xfrm>
          <a:prstGeom prst="rect">
            <a:avLst/>
          </a:prstGeom>
          <a:noFill/>
        </p:spPr>
        <p:txBody>
          <a:bodyPr wrap="square" rtlCol="0">
            <a:spAutoFit/>
          </a:bodyPr>
          <a:lstStyle/>
          <a:p>
            <a:r>
              <a:rPr lang="en-US" sz="1200" dirty="0"/>
              <a:t>Homes@AlexSaenger.com</a:t>
            </a:r>
          </a:p>
        </p:txBody>
      </p:sp>
      <p:sp>
        <p:nvSpPr>
          <p:cNvPr id="25" name="Text Box 14">
            <a:extLst>
              <a:ext uri="{FF2B5EF4-FFF2-40B4-BE49-F238E27FC236}">
                <a16:creationId xmlns:a16="http://schemas.microsoft.com/office/drawing/2014/main" id="{C7351AE9-D873-4C5D-9C73-4B2302E600A9}"/>
              </a:ext>
            </a:extLst>
          </p:cNvPr>
          <p:cNvSpPr txBox="1">
            <a:spLocks noChangeArrowheads="1"/>
          </p:cNvSpPr>
          <p:nvPr/>
        </p:nvSpPr>
        <p:spPr bwMode="auto">
          <a:xfrm>
            <a:off x="901436" y="4386716"/>
            <a:ext cx="5304369" cy="439848"/>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38100" cmpd="dbl" algn="ctr">
                <a:solidFill>
                  <a:srgbClr val="00747A"/>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US" sz="2000" dirty="0"/>
              <a:t>13111 Hathaway Dr, Silver Spring, MD 20906</a:t>
            </a:r>
            <a:endParaRPr kumimoji="0" lang="en-US" altLang="en-US" sz="2000" i="0" u="none" strike="noStrike" cap="none" normalizeH="0" baseline="0" dirty="0">
              <a:ln>
                <a:noFill/>
              </a:ln>
              <a:solidFill>
                <a:schemeClr val="tx1"/>
              </a:solidFill>
              <a:effectLst/>
              <a:latin typeface="Arial" panose="020B0604020202020204" pitchFamily="34" charset="0"/>
            </a:endParaRPr>
          </a:p>
        </p:txBody>
      </p:sp>
      <p:sp>
        <p:nvSpPr>
          <p:cNvPr id="2" name="Title 1"/>
          <p:cNvSpPr>
            <a:spLocks noGrp="1"/>
          </p:cNvSpPr>
          <p:nvPr>
            <p:ph type="title"/>
          </p:nvPr>
        </p:nvSpPr>
        <p:spPr>
          <a:xfrm>
            <a:off x="0" y="3900089"/>
            <a:ext cx="6877220" cy="457200"/>
          </a:xfrm>
        </p:spPr>
        <p:txBody>
          <a:bodyPr>
            <a:noAutofit/>
          </a:bodyPr>
          <a:lstStyle/>
          <a:p>
            <a:pPr algn="ctr"/>
            <a:r>
              <a:rPr lang="en-US" altLang="en-US" sz="2400" dirty="0">
                <a:solidFill>
                  <a:srgbClr val="000000"/>
                </a:solidFill>
                <a:latin typeface="Calibri" panose="020F0502020204030204" pitchFamily="34" charset="0"/>
              </a:rPr>
              <a:t>3D Virtual Tour Online:  13111M.AlexSaenger.com</a:t>
            </a:r>
            <a:endParaRPr lang="en-US" sz="2400" b="1" dirty="0"/>
          </a:p>
        </p:txBody>
      </p:sp>
      <p:pic>
        <p:nvPicPr>
          <p:cNvPr id="28" name="Picture 27">
            <a:extLst>
              <a:ext uri="{FF2B5EF4-FFF2-40B4-BE49-F238E27FC236}">
                <a16:creationId xmlns:a16="http://schemas.microsoft.com/office/drawing/2014/main" id="{2A8785FD-8298-4DF5-8298-148189A3E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022" y="5696231"/>
            <a:ext cx="2089715" cy="2768874"/>
          </a:xfrm>
          <a:prstGeom prst="rect">
            <a:avLst/>
          </a:prstGeom>
        </p:spPr>
      </p:pic>
      <p:pic>
        <p:nvPicPr>
          <p:cNvPr id="17" name="Picture 16">
            <a:extLst>
              <a:ext uri="{FF2B5EF4-FFF2-40B4-BE49-F238E27FC236}">
                <a16:creationId xmlns:a16="http://schemas.microsoft.com/office/drawing/2014/main" id="{3CCC40A7-5680-4118-B914-C74E61792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80" y="6228940"/>
            <a:ext cx="1794078" cy="2209548"/>
          </a:xfrm>
          <a:prstGeom prst="rect">
            <a:avLst/>
          </a:prstGeom>
        </p:spPr>
      </p:pic>
      <p:sp>
        <p:nvSpPr>
          <p:cNvPr id="5" name="TextBox 4">
            <a:extLst>
              <a:ext uri="{FF2B5EF4-FFF2-40B4-BE49-F238E27FC236}">
                <a16:creationId xmlns:a16="http://schemas.microsoft.com/office/drawing/2014/main" id="{06CD6835-FD68-47DD-8AA1-F2A8DBF68DCD}"/>
              </a:ext>
            </a:extLst>
          </p:cNvPr>
          <p:cNvSpPr txBox="1"/>
          <p:nvPr/>
        </p:nvSpPr>
        <p:spPr>
          <a:xfrm>
            <a:off x="341448" y="4890612"/>
            <a:ext cx="6194323" cy="1323439"/>
          </a:xfrm>
          <a:prstGeom prst="rect">
            <a:avLst/>
          </a:prstGeom>
          <a:noFill/>
        </p:spPr>
        <p:txBody>
          <a:bodyPr wrap="square" rtlCol="0">
            <a:spAutoFit/>
          </a:bodyPr>
          <a:lstStyle/>
          <a:p>
            <a:r>
              <a:rPr lang="en-US" sz="1600" dirty="0" err="1"/>
              <a:t>Saenger</a:t>
            </a:r>
            <a:r>
              <a:rPr lang="en-US" sz="1600" dirty="0"/>
              <a:t> Group uses Matterport technology to bring our listings directly to you with a 3D Virtual Tour. Step inside, look around, and if you have VR capability, view the home from your headset. </a:t>
            </a:r>
          </a:p>
          <a:p>
            <a:r>
              <a:rPr lang="en-US" sz="1600" dirty="0"/>
              <a:t>Also available is the dollhouse view where you </a:t>
            </a:r>
          </a:p>
          <a:p>
            <a:r>
              <a:rPr lang="en-US" sz="1600" dirty="0"/>
              <a:t>can see an overhead scan of the entire home.</a:t>
            </a:r>
          </a:p>
        </p:txBody>
      </p:sp>
      <p:pic>
        <p:nvPicPr>
          <p:cNvPr id="9" name="Picture 8">
            <a:extLst>
              <a:ext uri="{FF2B5EF4-FFF2-40B4-BE49-F238E27FC236}">
                <a16:creationId xmlns:a16="http://schemas.microsoft.com/office/drawing/2014/main" id="{068AC053-3FDF-4023-BB32-968B47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7554" y="6494021"/>
            <a:ext cx="2536672" cy="1691114"/>
          </a:xfrm>
          <a:prstGeom prst="rect">
            <a:avLst/>
          </a:prstGeom>
        </p:spPr>
      </p:pic>
    </p:spTree>
    <p:extLst>
      <p:ext uri="{BB962C8B-B14F-4D97-AF65-F5344CB8AC3E}">
        <p14:creationId xmlns:p14="http://schemas.microsoft.com/office/powerpoint/2010/main" val="114627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404390" y="8893093"/>
            <a:ext cx="1479892" cy="276999"/>
          </a:xfrm>
          <a:prstGeom prst="rect">
            <a:avLst/>
          </a:prstGeom>
          <a:noFill/>
        </p:spPr>
        <p:txBody>
          <a:bodyPr wrap="square" rtlCol="0">
            <a:spAutoFit/>
          </a:bodyPr>
          <a:lstStyle/>
          <a:p>
            <a:r>
              <a:rPr lang="en-US" sz="1200" dirty="0"/>
              <a:t>301-251-1221 x1000</a:t>
            </a:r>
          </a:p>
        </p:txBody>
      </p:sp>
      <p:sp>
        <p:nvSpPr>
          <p:cNvPr id="22" name="TextBox 21"/>
          <p:cNvSpPr txBox="1"/>
          <p:nvPr/>
        </p:nvSpPr>
        <p:spPr>
          <a:xfrm>
            <a:off x="4522622" y="8893093"/>
            <a:ext cx="1823448" cy="276999"/>
          </a:xfrm>
          <a:prstGeom prst="rect">
            <a:avLst/>
          </a:prstGeom>
          <a:noFill/>
        </p:spPr>
        <p:txBody>
          <a:bodyPr wrap="square" rtlCol="0">
            <a:spAutoFit/>
          </a:bodyPr>
          <a:lstStyle/>
          <a:p>
            <a:r>
              <a:rPr lang="en-US" sz="1200" dirty="0"/>
              <a:t>Homes@AlexSaenger.com</a:t>
            </a:r>
          </a:p>
        </p:txBody>
      </p:sp>
      <p:pic>
        <p:nvPicPr>
          <p:cNvPr id="6" name="Picture 5">
            <a:extLst>
              <a:ext uri="{FF2B5EF4-FFF2-40B4-BE49-F238E27FC236}">
                <a16:creationId xmlns:a16="http://schemas.microsoft.com/office/drawing/2014/main" id="{A847AA57-0DAB-46CA-A346-685AC3483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857" y="4181063"/>
            <a:ext cx="5912285" cy="4181063"/>
          </a:xfrm>
          <a:prstGeom prst="rect">
            <a:avLst/>
          </a:prstGeom>
        </p:spPr>
      </p:pic>
      <p:pic>
        <p:nvPicPr>
          <p:cNvPr id="11" name="Picture 10">
            <a:extLst>
              <a:ext uri="{FF2B5EF4-FFF2-40B4-BE49-F238E27FC236}">
                <a16:creationId xmlns:a16="http://schemas.microsoft.com/office/drawing/2014/main" id="{9A9F9DC0-848D-4E55-89D3-836C025DC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58" y="0"/>
            <a:ext cx="5912285" cy="4181063"/>
          </a:xfrm>
          <a:prstGeom prst="rect">
            <a:avLst/>
          </a:prstGeom>
        </p:spPr>
      </p:pic>
    </p:spTree>
    <p:extLst>
      <p:ext uri="{BB962C8B-B14F-4D97-AF65-F5344CB8AC3E}">
        <p14:creationId xmlns:p14="http://schemas.microsoft.com/office/powerpoint/2010/main" val="10235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6C5EA6-8D6C-4637-9564-9C128C0210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7" y="-6708"/>
            <a:ext cx="5540640" cy="3693760"/>
          </a:xfrm>
          <a:prstGeom prst="rect">
            <a:avLst/>
          </a:prstGeom>
        </p:spPr>
      </p:pic>
      <p:pic>
        <p:nvPicPr>
          <p:cNvPr id="22" name="Picture 21">
            <a:extLst>
              <a:ext uri="{FF2B5EF4-FFF2-40B4-BE49-F238E27FC236}">
                <a16:creationId xmlns:a16="http://schemas.microsoft.com/office/drawing/2014/main" id="{70B68CD7-5EFE-4828-A5DA-70703D1D9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8" y="4612534"/>
            <a:ext cx="5540639" cy="3693759"/>
          </a:xfrm>
          <a:prstGeom prst="rect">
            <a:avLst/>
          </a:prstGeom>
        </p:spPr>
      </p:pic>
      <p:sp>
        <p:nvSpPr>
          <p:cNvPr id="5" name="TextBox 4">
            <a:extLst>
              <a:ext uri="{FF2B5EF4-FFF2-40B4-BE49-F238E27FC236}">
                <a16:creationId xmlns:a16="http://schemas.microsoft.com/office/drawing/2014/main" id="{F158E862-3018-450F-B520-118CBE0EEE8A}"/>
              </a:ext>
            </a:extLst>
          </p:cNvPr>
          <p:cNvSpPr txBox="1"/>
          <p:nvPr/>
        </p:nvSpPr>
        <p:spPr>
          <a:xfrm>
            <a:off x="201226" y="3734294"/>
            <a:ext cx="6016487"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Large 5-Car Driveway and walk covered with high-end </a:t>
            </a:r>
            <a:r>
              <a:rPr lang="en-US" sz="1600" dirty="0" err="1">
                <a:latin typeface="Times New Roman" panose="02020603050405020304" pitchFamily="18" charset="0"/>
                <a:cs typeface="Times New Roman" panose="02020603050405020304" pitchFamily="18" charset="0"/>
              </a:rPr>
              <a:t>Durastone</a:t>
            </a:r>
            <a:r>
              <a:rPr lang="en-US" sz="1600" dirty="0">
                <a:latin typeface="Times New Roman" panose="02020603050405020304" pitchFamily="18" charset="0"/>
                <a:cs typeface="Times New Roman" panose="02020603050405020304" pitchFamily="18" charset="0"/>
              </a:rPr>
              <a:t>™. 1-Car Carport with all permits for an extension. Front door and French doors on lower-level equipped with highest residential security.</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894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4E233-3C06-4EB3-A60B-F56BFB2CE4F8}"/>
              </a:ext>
            </a:extLst>
          </p:cNvPr>
          <p:cNvSpPr/>
          <p:nvPr/>
        </p:nvSpPr>
        <p:spPr>
          <a:xfrm>
            <a:off x="381000" y="381000"/>
            <a:ext cx="6096000" cy="7969810"/>
          </a:xfrm>
          <a:prstGeom prst="rect">
            <a:avLst/>
          </a:prstGeom>
        </p:spPr>
        <p:txBody>
          <a:bodyPr wrap="square">
            <a:spAutoFit/>
          </a:bodyPr>
          <a:lstStyle/>
          <a:p>
            <a:pPr algn="ctr">
              <a:spcAft>
                <a:spcPts val="1800"/>
              </a:spcAft>
            </a:pPr>
            <a:r>
              <a:rPr lang="en-US" sz="2000" b="1" kern="0" dirty="0">
                <a:latin typeface="Arial" panose="020B0604020202020204" pitchFamily="34" charset="0"/>
                <a:ea typeface="Times New Roman" panose="02020603050405020304" pitchFamily="18" charset="0"/>
                <a:cs typeface="Arial" panose="020B0604020202020204" pitchFamily="34" charset="0"/>
              </a:rPr>
              <a:t>Your Home’s Lifestyle Worksheets – Page 1</a:t>
            </a:r>
          </a:p>
          <a:p>
            <a:pPr marL="228600" marR="0" indent="-228600">
              <a:lnSpc>
                <a:spcPct val="200000"/>
              </a:lnSpc>
              <a:spcBef>
                <a:spcPts val="0"/>
              </a:spcBef>
              <a:spcAft>
                <a:spcPts val="0"/>
              </a:spcAft>
              <a:tabLst>
                <a:tab pos="228600" algn="l"/>
                <a:tab pos="457200" algn="l"/>
              </a:tabLst>
            </a:pPr>
            <a:r>
              <a:rPr lang="en-US" sz="1000" b="1" dirty="0">
                <a:latin typeface="Arial" panose="020B0604020202020204" pitchFamily="34" charset="0"/>
                <a:ea typeface="Times New Roman" panose="02020603050405020304" pitchFamily="18" charset="0"/>
                <a:cs typeface="Arial" panose="020B0604020202020204" pitchFamily="34" charset="0"/>
              </a:rPr>
              <a:t>Top 5 Community Amenities (</a:t>
            </a:r>
            <a:r>
              <a:rPr lang="en-US" sz="1000" b="1" dirty="0"/>
              <a:t>Parks, Pools, Sidewalks, Playgrounds, Tennis, Basketball, etc.)</a:t>
            </a:r>
            <a:endParaRPr lang="en-US" sz="1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1) Wheaton Regional Park</a:t>
            </a: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2) Wheaton High School Swimming Pool</a:t>
            </a: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3) Wheaton Shopping Mall</a:t>
            </a: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4) Aspen Hill Country Club</a:t>
            </a: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5) </a:t>
            </a:r>
            <a:r>
              <a:rPr lang="en-US" sz="1000" dirty="0" err="1">
                <a:latin typeface="Arial" panose="020B0604020202020204" pitchFamily="34" charset="0"/>
                <a:ea typeface="Century Gothic" panose="020B0502020202020204" pitchFamily="34" charset="0"/>
                <a:cs typeface="Arial" panose="020B0604020202020204" pitchFamily="34" charset="0"/>
              </a:rPr>
              <a:t>Sligo</a:t>
            </a:r>
            <a:r>
              <a:rPr lang="en-US" sz="1000" dirty="0">
                <a:latin typeface="Arial" panose="020B0604020202020204" pitchFamily="34" charset="0"/>
                <a:ea typeface="Century Gothic" panose="020B0502020202020204" pitchFamily="34" charset="0"/>
                <a:cs typeface="Arial" panose="020B0604020202020204" pitchFamily="34" charset="0"/>
              </a:rPr>
              <a:t> Creek Park</a:t>
            </a: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Other – Downtown Washington D.C. ~ 10 Miles</a:t>
            </a: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 	Holy Cross Hospital ~ 5 Miles </a:t>
            </a:r>
          </a:p>
          <a:p>
            <a:pPr>
              <a:lnSpc>
                <a:spcPct val="200000"/>
              </a:lnSpc>
              <a:spcAft>
                <a:spcPts val="600"/>
              </a:spcAft>
            </a:pPr>
            <a:r>
              <a:rPr lang="en-US" sz="1000" dirty="0">
                <a:latin typeface="Arial" panose="020B0604020202020204" pitchFamily="34" charset="0"/>
                <a:ea typeface="Century Gothic" panose="020B0502020202020204" pitchFamily="34" charset="0"/>
                <a:cs typeface="Arial" panose="020B0604020202020204" pitchFamily="34" charset="0"/>
              </a:rPr>
              <a:t>	Montgomery General Hospital ~ 7 Miles</a:t>
            </a:r>
            <a:endParaRPr lang="en-US" sz="1000" b="1" dirty="0">
              <a:latin typeface="Arial" panose="020B0604020202020204" pitchFamily="34" charset="0"/>
              <a:cs typeface="Arial" panose="020B0604020202020204" pitchFamily="34" charset="0"/>
            </a:endParaRPr>
          </a:p>
          <a:p>
            <a:pPr>
              <a:lnSpc>
                <a:spcPct val="200000"/>
              </a:lnSpc>
            </a:pPr>
            <a:r>
              <a:rPr lang="en-US" sz="1000" b="1" dirty="0">
                <a:latin typeface="Arial" panose="020B0604020202020204" pitchFamily="34" charset="0"/>
                <a:cs typeface="Arial" panose="020B0604020202020204" pitchFamily="34" charset="0"/>
              </a:rPr>
              <a:t>Top Commuting/Transportation Assets </a:t>
            </a:r>
            <a:endParaRPr lang="en-US" sz="1000" dirty="0">
              <a:latin typeface="Arial" panose="020B0604020202020204" pitchFamily="34" charset="0"/>
              <a:cs typeface="Arial" panose="020B0604020202020204" pitchFamily="34" charset="0"/>
            </a:endParaRPr>
          </a:p>
          <a:p>
            <a:pPr lvl="0">
              <a:lnSpc>
                <a:spcPct val="200000"/>
              </a:lnSpc>
            </a:pPr>
            <a:r>
              <a:rPr lang="en-US" sz="1000" dirty="0">
                <a:latin typeface="Arial" panose="020B0604020202020204" pitchFamily="34" charset="0"/>
                <a:cs typeface="Arial" panose="020B0604020202020204" pitchFamily="34" charset="0"/>
              </a:rPr>
              <a:t>     Closest Bus Stop Intersection – Georgia Avenue &amp; Hathaway Drive ~ 300 yards</a:t>
            </a:r>
          </a:p>
          <a:p>
            <a:pPr lvl="0">
              <a:lnSpc>
                <a:spcPct val="200000"/>
              </a:lnSpc>
            </a:pPr>
            <a:r>
              <a:rPr lang="en-US" sz="1000" dirty="0">
                <a:latin typeface="Arial" panose="020B0604020202020204" pitchFamily="34" charset="0"/>
                <a:cs typeface="Arial" panose="020B0604020202020204" pitchFamily="34" charset="0"/>
              </a:rPr>
              <a:t>     Closest Train Stops (Metro/MARC)</a:t>
            </a:r>
          </a:p>
          <a:p>
            <a:pPr lvl="1">
              <a:lnSpc>
                <a:spcPct val="200000"/>
              </a:lnSpc>
            </a:pPr>
            <a:r>
              <a:rPr lang="en-US" sz="1000" dirty="0">
                <a:latin typeface="Arial" panose="020B0604020202020204" pitchFamily="34" charset="0"/>
                <a:cs typeface="Arial" panose="020B0604020202020204" pitchFamily="34" charset="0"/>
              </a:rPr>
              <a:t>Glenmont Metro – Last Stop on Red Line ~ ¼ Mile</a:t>
            </a:r>
          </a:p>
          <a:p>
            <a:pPr lvl="0">
              <a:lnSpc>
                <a:spcPct val="200000"/>
              </a:lnSpc>
            </a:pPr>
            <a:r>
              <a:rPr lang="en-US" sz="1000" dirty="0">
                <a:latin typeface="Arial" panose="020B0604020202020204" pitchFamily="34" charset="0"/>
                <a:cs typeface="Arial" panose="020B0604020202020204" pitchFamily="34" charset="0"/>
              </a:rPr>
              <a:t>     Closest Airports (Ranked by Distance)</a:t>
            </a:r>
          </a:p>
          <a:p>
            <a:pPr lvl="1">
              <a:lnSpc>
                <a:spcPct val="200000"/>
              </a:lnSpc>
            </a:pPr>
            <a:r>
              <a:rPr lang="en-US" sz="1000" dirty="0">
                <a:latin typeface="Arial" panose="020B0604020202020204" pitchFamily="34" charset="0"/>
                <a:cs typeface="Arial" panose="020B0604020202020204" pitchFamily="34" charset="0"/>
              </a:rPr>
              <a:t>BWI – Baltimore – 31.3 Miles</a:t>
            </a:r>
          </a:p>
          <a:p>
            <a:pPr lvl="1">
              <a:lnSpc>
                <a:spcPct val="200000"/>
              </a:lnSpc>
            </a:pPr>
            <a:r>
              <a:rPr lang="en-US" sz="1000" dirty="0">
                <a:latin typeface="Arial" panose="020B0604020202020204" pitchFamily="34" charset="0"/>
                <a:cs typeface="Arial" panose="020B0604020202020204" pitchFamily="34" charset="0"/>
              </a:rPr>
              <a:t>Dulles International – 31.2 Miles</a:t>
            </a:r>
          </a:p>
          <a:p>
            <a:pPr lvl="1">
              <a:lnSpc>
                <a:spcPct val="200000"/>
              </a:lnSpc>
            </a:pPr>
            <a:r>
              <a:rPr lang="en-US" sz="1000" dirty="0">
                <a:latin typeface="Arial" panose="020B0604020202020204" pitchFamily="34" charset="0"/>
                <a:cs typeface="Arial" panose="020B0604020202020204" pitchFamily="34" charset="0"/>
              </a:rPr>
              <a:t>Montgomery County Air Park – 9.5 Miles</a:t>
            </a:r>
          </a:p>
          <a:p>
            <a:pPr lvl="1">
              <a:lnSpc>
                <a:spcPct val="200000"/>
              </a:lnSpc>
            </a:pPr>
            <a:r>
              <a:rPr lang="en-US" sz="1000" dirty="0">
                <a:latin typeface="Arial" panose="020B0604020202020204" pitchFamily="34" charset="0"/>
                <a:cs typeface="Arial" panose="020B0604020202020204" pitchFamily="34" charset="0"/>
              </a:rPr>
              <a:t>_____________________________________________________________________________</a:t>
            </a:r>
          </a:p>
          <a:p>
            <a:pPr lvl="0">
              <a:lnSpc>
                <a:spcPct val="200000"/>
              </a:lnSpc>
            </a:pPr>
            <a:r>
              <a:rPr lang="en-US" sz="1000" dirty="0">
                <a:latin typeface="Arial" panose="020B0604020202020204" pitchFamily="34" charset="0"/>
                <a:cs typeface="Arial" panose="020B0604020202020204" pitchFamily="34" charset="0"/>
              </a:rPr>
              <a:t>     Closest Major Highway Intersection (i.e. 270/Route 28 exit 8)</a:t>
            </a:r>
          </a:p>
          <a:p>
            <a:pPr lvl="1">
              <a:lnSpc>
                <a:spcPct val="200000"/>
              </a:lnSpc>
            </a:pPr>
            <a:r>
              <a:rPr lang="en-US" sz="1000" dirty="0">
                <a:latin typeface="Arial" panose="020B0604020202020204" pitchFamily="34" charset="0"/>
                <a:cs typeface="Arial" panose="020B0604020202020204" pitchFamily="34" charset="0"/>
              </a:rPr>
              <a:t>ICC 200 - Tall Rd ~ 2 Miles</a:t>
            </a:r>
          </a:p>
          <a:p>
            <a:pPr lvl="1">
              <a:lnSpc>
                <a:spcPct val="200000"/>
              </a:lnSpc>
            </a:pPr>
            <a:r>
              <a:rPr lang="en-US" sz="1000" dirty="0">
                <a:latin typeface="Arial" panose="020B0604020202020204" pitchFamily="34" charset="0"/>
                <a:cs typeface="Arial" panose="020B0604020202020204" pitchFamily="34" charset="0"/>
              </a:rPr>
              <a:t>I95 ~ 12 Miles</a:t>
            </a:r>
          </a:p>
          <a:p>
            <a:pPr lvl="1">
              <a:lnSpc>
                <a:spcPct val="200000"/>
              </a:lnSpc>
            </a:pPr>
            <a:r>
              <a:rPr lang="en-US" sz="1000" dirty="0">
                <a:latin typeface="Arial" panose="020B0604020202020204" pitchFamily="34" charset="0"/>
                <a:cs typeface="Arial" panose="020B0604020202020204" pitchFamily="34" charset="0"/>
              </a:rPr>
              <a:t>I270 ~ 14 Miles</a:t>
            </a:r>
          </a:p>
        </p:txBody>
      </p:sp>
    </p:spTree>
    <p:extLst>
      <p:ext uri="{BB962C8B-B14F-4D97-AF65-F5344CB8AC3E}">
        <p14:creationId xmlns:p14="http://schemas.microsoft.com/office/powerpoint/2010/main" val="3164200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AC674-4D49-401A-842A-9F21B5FDF512}"/>
              </a:ext>
            </a:extLst>
          </p:cNvPr>
          <p:cNvSpPr/>
          <p:nvPr/>
        </p:nvSpPr>
        <p:spPr>
          <a:xfrm>
            <a:off x="381000" y="381000"/>
            <a:ext cx="6096000" cy="7431201"/>
          </a:xfrm>
          <a:prstGeom prst="rect">
            <a:avLst/>
          </a:prstGeom>
        </p:spPr>
        <p:txBody>
          <a:bodyPr wrap="square">
            <a:spAutoFit/>
          </a:bodyPr>
          <a:lstStyle/>
          <a:p>
            <a:pPr algn="ctr">
              <a:lnSpc>
                <a:spcPct val="200000"/>
              </a:lnSpc>
            </a:pPr>
            <a:r>
              <a:rPr lang="en-US" sz="2000" b="1" kern="0" dirty="0">
                <a:latin typeface="Arial" panose="020B0604020202020204" pitchFamily="34" charset="0"/>
                <a:ea typeface="Times New Roman" panose="02020603050405020304" pitchFamily="18" charset="0"/>
                <a:cs typeface="Arial" panose="020B0604020202020204" pitchFamily="34" charset="0"/>
              </a:rPr>
              <a:t>Your Home’s Lifestyle Worksheets – Page 2</a:t>
            </a:r>
          </a:p>
          <a:p>
            <a:pPr>
              <a:lnSpc>
                <a:spcPct val="200000"/>
              </a:lnSpc>
            </a:pPr>
            <a:endParaRPr lang="en-US" sz="1000" b="1" dirty="0">
              <a:latin typeface="Arial" panose="020B0604020202020204" pitchFamily="34" charset="0"/>
              <a:cs typeface="Arial" panose="020B0604020202020204" pitchFamily="34" charset="0"/>
            </a:endParaRPr>
          </a:p>
          <a:p>
            <a:pPr>
              <a:lnSpc>
                <a:spcPct val="200000"/>
              </a:lnSpc>
            </a:pPr>
            <a:r>
              <a:rPr lang="en-US" sz="1000" b="1" dirty="0">
                <a:latin typeface="Arial" panose="020B0604020202020204" pitchFamily="34" charset="0"/>
                <a:cs typeface="Arial" panose="020B0604020202020204" pitchFamily="34" charset="0"/>
              </a:rPr>
              <a:t>Top 5 Lifestyle Benefits of Your Home </a:t>
            </a:r>
            <a:r>
              <a:rPr lang="en-US" sz="1000" b="1" dirty="0"/>
              <a:t>(Close to a Gym/Shopping, Yard is Great for Kids and Pets, etc.)</a:t>
            </a:r>
          </a:p>
          <a:p>
            <a:pPr>
              <a:lnSpc>
                <a:spcPct val="200000"/>
              </a:lnSpc>
            </a:pPr>
            <a:r>
              <a:rPr lang="en-US" sz="1000" dirty="0">
                <a:latin typeface="Arial" panose="020B0604020202020204" pitchFamily="34" charset="0"/>
                <a:cs typeface="Arial" panose="020B0604020202020204" pitchFamily="34" charset="0"/>
              </a:rPr>
              <a:t>1) Amish Shed 20’ x 20’. 2 Floors. Electric and Cable Ready</a:t>
            </a:r>
          </a:p>
          <a:p>
            <a:pPr>
              <a:lnSpc>
                <a:spcPct val="200000"/>
              </a:lnSpc>
            </a:pPr>
            <a:r>
              <a:rPr lang="en-US" sz="1000" dirty="0">
                <a:latin typeface="Arial" panose="020B0604020202020204" pitchFamily="34" charset="0"/>
                <a:cs typeface="Arial" panose="020B0604020202020204" pitchFamily="34" charset="0"/>
              </a:rPr>
              <a:t>2) Privacy Fence 7’</a:t>
            </a:r>
          </a:p>
          <a:p>
            <a:pPr>
              <a:lnSpc>
                <a:spcPct val="200000"/>
              </a:lnSpc>
            </a:pPr>
            <a:r>
              <a:rPr lang="en-US" sz="1000" dirty="0">
                <a:latin typeface="Arial" panose="020B0604020202020204" pitchFamily="34" charset="0"/>
                <a:cs typeface="Arial" panose="020B0604020202020204" pitchFamily="34" charset="0"/>
              </a:rPr>
              <a:t>3) Backup Generator – No loss of electricity/Power</a:t>
            </a:r>
          </a:p>
          <a:p>
            <a:pPr>
              <a:lnSpc>
                <a:spcPct val="200000"/>
              </a:lnSpc>
            </a:pPr>
            <a:r>
              <a:rPr lang="en-US" sz="1000" dirty="0">
                <a:latin typeface="Arial" panose="020B0604020202020204" pitchFamily="34" charset="0"/>
                <a:cs typeface="Arial" panose="020B0604020202020204" pitchFamily="34" charset="0"/>
              </a:rPr>
              <a:t>4) Retro Fitness – Large 2 Tier Outside Deck</a:t>
            </a:r>
          </a:p>
          <a:p>
            <a:pPr>
              <a:lnSpc>
                <a:spcPct val="200000"/>
              </a:lnSpc>
            </a:pPr>
            <a:r>
              <a:rPr lang="en-US" sz="1000" dirty="0">
                <a:latin typeface="Arial" panose="020B0604020202020204" pitchFamily="34" charset="0"/>
                <a:cs typeface="Arial" panose="020B0604020202020204" pitchFamily="34" charset="0"/>
              </a:rPr>
              <a:t>5) Extremely Floral and very green for the nature lover</a:t>
            </a:r>
          </a:p>
          <a:p>
            <a:pPr>
              <a:lnSpc>
                <a:spcPct val="200000"/>
              </a:lnSpc>
            </a:pPr>
            <a:r>
              <a:rPr lang="en-US" sz="1000" dirty="0">
                <a:latin typeface="Arial" panose="020B0604020202020204" pitchFamily="34" charset="0"/>
                <a:cs typeface="Arial" panose="020B0604020202020204" pitchFamily="34" charset="0"/>
              </a:rPr>
              <a:t>Other – 2 Additional Sheds – Tool &amp; Bicycle</a:t>
            </a:r>
            <a:endParaRPr lang="en-US" sz="1000" b="1" dirty="0">
              <a:latin typeface="Arial" panose="020B0604020202020204" pitchFamily="34" charset="0"/>
              <a:cs typeface="Arial" panose="020B0604020202020204" pitchFamily="34" charset="0"/>
            </a:endParaRPr>
          </a:p>
          <a:p>
            <a:pPr>
              <a:lnSpc>
                <a:spcPct val="200000"/>
              </a:lnSpc>
            </a:pPr>
            <a:r>
              <a:rPr lang="en-US" sz="1000" b="1" dirty="0">
                <a:latin typeface="Arial" panose="020B0604020202020204" pitchFamily="34" charset="0"/>
                <a:cs typeface="Arial" panose="020B0604020202020204" pitchFamily="34" charset="0"/>
              </a:rPr>
              <a:t>Top 5 Favorite Nearby Restaurants (i.e. Coastal Flats – Downtown Crown)</a:t>
            </a:r>
            <a:endParaRPr lang="en-US" sz="1000" dirty="0">
              <a:latin typeface="Arial" panose="020B0604020202020204" pitchFamily="34" charset="0"/>
              <a:cs typeface="Arial" panose="020B0604020202020204" pitchFamily="34" charset="0"/>
            </a:endParaRPr>
          </a:p>
          <a:p>
            <a:pPr>
              <a:lnSpc>
                <a:spcPct val="200000"/>
              </a:lnSpc>
            </a:pPr>
            <a:r>
              <a:rPr lang="en-US" sz="1000" dirty="0">
                <a:latin typeface="Arial" panose="020B0604020202020204" pitchFamily="34" charset="0"/>
                <a:cs typeface="Arial" panose="020B0604020202020204" pitchFamily="34" charset="0"/>
              </a:rPr>
              <a:t>1) The Silver Fountain</a:t>
            </a:r>
          </a:p>
          <a:p>
            <a:pPr>
              <a:lnSpc>
                <a:spcPct val="200000"/>
              </a:lnSpc>
            </a:pPr>
            <a:r>
              <a:rPr lang="en-US" sz="1000" dirty="0">
                <a:latin typeface="Arial" panose="020B0604020202020204" pitchFamily="34" charset="0"/>
                <a:cs typeface="Arial" panose="020B0604020202020204" pitchFamily="34" charset="0"/>
              </a:rPr>
              <a:t>2) The Big Greek Cafe</a:t>
            </a:r>
          </a:p>
          <a:p>
            <a:pPr>
              <a:lnSpc>
                <a:spcPct val="200000"/>
              </a:lnSpc>
            </a:pPr>
            <a:r>
              <a:rPr lang="en-US" sz="1000" dirty="0">
                <a:latin typeface="Arial" panose="020B0604020202020204" pitchFamily="34" charset="0"/>
                <a:cs typeface="Arial" panose="020B0604020202020204" pitchFamily="34" charset="0"/>
              </a:rPr>
              <a:t>3) Panera Bread</a:t>
            </a:r>
          </a:p>
          <a:p>
            <a:pPr>
              <a:lnSpc>
                <a:spcPct val="200000"/>
              </a:lnSpc>
            </a:pPr>
            <a:r>
              <a:rPr lang="en-US" sz="1000" dirty="0">
                <a:latin typeface="Arial" panose="020B0604020202020204" pitchFamily="34" charset="0"/>
                <a:cs typeface="Arial" panose="020B0604020202020204" pitchFamily="34" charset="0"/>
              </a:rPr>
              <a:t>4) Chipotle</a:t>
            </a:r>
          </a:p>
          <a:p>
            <a:pPr>
              <a:lnSpc>
                <a:spcPct val="200000"/>
              </a:lnSpc>
            </a:pPr>
            <a:r>
              <a:rPr lang="en-US" sz="1000" dirty="0">
                <a:latin typeface="Arial" panose="020B0604020202020204" pitchFamily="34" charset="0"/>
                <a:cs typeface="Arial" panose="020B0604020202020204" pitchFamily="34" charset="0"/>
              </a:rPr>
              <a:t>5) Sole </a:t>
            </a:r>
            <a:r>
              <a:rPr lang="en-US" sz="1000" dirty="0" err="1">
                <a:latin typeface="Arial" panose="020B0604020202020204" pitchFamily="34" charset="0"/>
                <a:cs typeface="Arial" panose="020B0604020202020204" pitchFamily="34" charset="0"/>
              </a:rPr>
              <a:t>D’Italia</a:t>
            </a:r>
            <a:r>
              <a:rPr lang="en-US" sz="1000" dirty="0">
                <a:latin typeface="Arial" panose="020B0604020202020204" pitchFamily="34" charset="0"/>
                <a:cs typeface="Arial" panose="020B0604020202020204" pitchFamily="34" charset="0"/>
              </a:rPr>
              <a:t> Restaurant</a:t>
            </a:r>
          </a:p>
          <a:p>
            <a:pPr>
              <a:lnSpc>
                <a:spcPct val="200000"/>
              </a:lnSpc>
            </a:pPr>
            <a:r>
              <a:rPr lang="en-US" sz="1000" dirty="0">
                <a:latin typeface="Arial" panose="020B0604020202020204" pitchFamily="34" charset="0"/>
                <a:cs typeface="Arial" panose="020B0604020202020204" pitchFamily="34" charset="0"/>
              </a:rPr>
              <a:t>Other – Outback Steakhouse, Villa Maya Restaurant, Over 100 Additional places to dine, just in Wheaton/Aspen Hill Area.</a:t>
            </a:r>
            <a:endParaRPr lang="en-US" sz="1000" b="1" dirty="0">
              <a:latin typeface="Arial" panose="020B0604020202020204" pitchFamily="34" charset="0"/>
              <a:cs typeface="Arial" panose="020B0604020202020204" pitchFamily="34" charset="0"/>
            </a:endParaRPr>
          </a:p>
          <a:p>
            <a:pPr>
              <a:lnSpc>
                <a:spcPct val="200000"/>
              </a:lnSpc>
            </a:pPr>
            <a:r>
              <a:rPr lang="en-US" sz="1000" b="1" dirty="0">
                <a:latin typeface="Arial" panose="020B0604020202020204" pitchFamily="34" charset="0"/>
                <a:cs typeface="Arial" panose="020B0604020202020204" pitchFamily="34" charset="0"/>
              </a:rPr>
              <a:t>Closest Coffee Shops (i.e. Starbucks – Falls Grove)</a:t>
            </a:r>
            <a:endParaRPr lang="en-US" sz="1000" dirty="0">
              <a:latin typeface="Arial" panose="020B0604020202020204" pitchFamily="34" charset="0"/>
              <a:cs typeface="Arial" panose="020B0604020202020204" pitchFamily="34" charset="0"/>
            </a:endParaRPr>
          </a:p>
          <a:p>
            <a:pPr>
              <a:lnSpc>
                <a:spcPct val="200000"/>
              </a:lnSpc>
            </a:pPr>
            <a:r>
              <a:rPr lang="en-US" sz="1000" dirty="0">
                <a:latin typeface="Arial" panose="020B0604020202020204" pitchFamily="34" charset="0"/>
                <a:cs typeface="Arial" panose="020B0604020202020204" pitchFamily="34" charset="0"/>
              </a:rPr>
              <a:t>1) Starbucks - </a:t>
            </a:r>
            <a:r>
              <a:rPr lang="en-US" sz="1000" dirty="0" err="1">
                <a:latin typeface="Arial" panose="020B0604020202020204" pitchFamily="34" charset="0"/>
                <a:cs typeface="Arial" panose="020B0604020202020204" pitchFamily="34" charset="0"/>
              </a:rPr>
              <a:t>Norbeck</a:t>
            </a:r>
            <a:endParaRPr lang="en-US" sz="1000" dirty="0">
              <a:latin typeface="Arial" panose="020B0604020202020204" pitchFamily="34" charset="0"/>
              <a:cs typeface="Arial" panose="020B0604020202020204" pitchFamily="34" charset="0"/>
            </a:endParaRPr>
          </a:p>
          <a:p>
            <a:pPr>
              <a:lnSpc>
                <a:spcPct val="200000"/>
              </a:lnSpc>
            </a:pPr>
            <a:r>
              <a:rPr lang="en-US" sz="1000" dirty="0">
                <a:latin typeface="Arial" panose="020B0604020202020204" pitchFamily="34" charset="0"/>
                <a:cs typeface="Arial" panose="020B0604020202020204" pitchFamily="34" charset="0"/>
              </a:rPr>
              <a:t>2) Dunkin Donuts – Aspen Hill</a:t>
            </a:r>
          </a:p>
          <a:p>
            <a:pPr>
              <a:lnSpc>
                <a:spcPct val="200000"/>
              </a:lnSpc>
            </a:pPr>
            <a:r>
              <a:rPr lang="en-US" sz="1000" dirty="0">
                <a:latin typeface="Arial" panose="020B0604020202020204" pitchFamily="34" charset="0"/>
                <a:cs typeface="Arial" panose="020B0604020202020204" pitchFamily="34" charset="0"/>
              </a:rPr>
              <a:t>3) Rick Roasters at Rock Creek - Kensington</a:t>
            </a:r>
          </a:p>
          <a:p>
            <a:pPr>
              <a:lnSpc>
                <a:spcPct val="200000"/>
              </a:lnSpc>
            </a:pPr>
            <a:r>
              <a:rPr lang="en-US" sz="1000" dirty="0">
                <a:latin typeface="Arial" panose="020B0604020202020204" pitchFamily="34" charset="0"/>
                <a:cs typeface="Arial" panose="020B0604020202020204" pitchFamily="34" charset="0"/>
              </a:rPr>
              <a:t>Other – Allegro Coffee - Rockville</a:t>
            </a:r>
          </a:p>
          <a:p>
            <a:pPr>
              <a:lnSpc>
                <a:spcPct val="200000"/>
              </a:lnSpc>
            </a:pP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362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DC3EB-8D86-4689-8056-C7D51AB8CF01}"/>
              </a:ext>
            </a:extLst>
          </p:cNvPr>
          <p:cNvSpPr/>
          <p:nvPr/>
        </p:nvSpPr>
        <p:spPr>
          <a:xfrm>
            <a:off x="381000" y="381000"/>
            <a:ext cx="6096000" cy="7123425"/>
          </a:xfrm>
          <a:prstGeom prst="rect">
            <a:avLst/>
          </a:prstGeom>
        </p:spPr>
        <p:txBody>
          <a:bodyPr wrap="square">
            <a:spAutoFit/>
          </a:bodyPr>
          <a:lstStyle/>
          <a:p>
            <a:pPr algn="ctr">
              <a:lnSpc>
                <a:spcPct val="200000"/>
              </a:lnSpc>
            </a:pPr>
            <a:r>
              <a:rPr lang="en-US" sz="2000" b="1" kern="0" dirty="0">
                <a:latin typeface="Arial" panose="020B0604020202020204" pitchFamily="34" charset="0"/>
                <a:ea typeface="Times New Roman" panose="02020603050405020304" pitchFamily="18" charset="0"/>
                <a:cs typeface="Arial" panose="020B0604020202020204" pitchFamily="34" charset="0"/>
              </a:rPr>
              <a:t>Your Home’s Lifestyle Worksheets – Page 3</a:t>
            </a:r>
          </a:p>
          <a:p>
            <a:pPr>
              <a:lnSpc>
                <a:spcPct val="200000"/>
              </a:lnSpc>
            </a:pPr>
            <a:endParaRPr lang="en-US" sz="1000" b="1" dirty="0">
              <a:latin typeface="Arial" panose="020B0604020202020204" pitchFamily="34" charset="0"/>
              <a:cs typeface="Arial" panose="020B0604020202020204" pitchFamily="34" charset="0"/>
            </a:endParaRPr>
          </a:p>
          <a:p>
            <a:pPr>
              <a:lnSpc>
                <a:spcPct val="200000"/>
              </a:lnSpc>
            </a:pPr>
            <a:r>
              <a:rPr lang="en-US" sz="1000" b="1" dirty="0">
                <a:latin typeface="Arial" panose="020B0604020202020204" pitchFamily="34" charset="0"/>
                <a:cs typeface="Arial" panose="020B0604020202020204" pitchFamily="34" charset="0"/>
              </a:rPr>
              <a:t>Closest Grocery Stores (i.e. Giant - </a:t>
            </a:r>
            <a:r>
              <a:rPr lang="en-US" sz="1000" b="1" dirty="0" err="1">
                <a:latin typeface="Arial" panose="020B0604020202020204" pitchFamily="34" charset="0"/>
                <a:cs typeface="Arial" panose="020B0604020202020204" pitchFamily="34" charset="0"/>
              </a:rPr>
              <a:t>Kentlands</a:t>
            </a:r>
            <a:r>
              <a:rPr lang="en-US" sz="1000" b="1" dirty="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a:p>
            <a:pPr>
              <a:lnSpc>
                <a:spcPct val="200000"/>
              </a:lnSpc>
            </a:pPr>
            <a:r>
              <a:rPr lang="en-US" sz="1000" dirty="0">
                <a:latin typeface="Arial" panose="020B0604020202020204" pitchFamily="34" charset="0"/>
                <a:cs typeface="Arial" panose="020B0604020202020204" pitchFamily="34" charset="0"/>
              </a:rPr>
              <a:t>1) Giant Food – Aspen Hill Shopping Center</a:t>
            </a:r>
          </a:p>
          <a:p>
            <a:pPr>
              <a:lnSpc>
                <a:spcPct val="200000"/>
              </a:lnSpc>
            </a:pPr>
            <a:r>
              <a:rPr lang="en-US" sz="1000" dirty="0">
                <a:latin typeface="Arial" panose="020B0604020202020204" pitchFamily="34" charset="0"/>
                <a:cs typeface="Arial" panose="020B0604020202020204" pitchFamily="34" charset="0"/>
              </a:rPr>
              <a:t>2) Lotte Plaza Market – Aspen Hill</a:t>
            </a:r>
          </a:p>
          <a:p>
            <a:pPr>
              <a:lnSpc>
                <a:spcPct val="200000"/>
              </a:lnSpc>
            </a:pPr>
            <a:r>
              <a:rPr lang="en-US" sz="1000" dirty="0">
                <a:latin typeface="Arial" panose="020B0604020202020204" pitchFamily="34" charset="0"/>
                <a:cs typeface="Arial" panose="020B0604020202020204" pitchFamily="34" charset="0"/>
              </a:rPr>
              <a:t>3) Shoppers Food – Aspen Hill</a:t>
            </a:r>
          </a:p>
          <a:p>
            <a:pPr>
              <a:lnSpc>
                <a:spcPct val="200000"/>
              </a:lnSpc>
            </a:pPr>
            <a:r>
              <a:rPr lang="en-US" sz="1000" dirty="0">
                <a:latin typeface="Arial" panose="020B0604020202020204" pitchFamily="34" charset="0"/>
                <a:cs typeface="Arial" panose="020B0604020202020204" pitchFamily="34" charset="0"/>
              </a:rPr>
              <a:t>4) Safeway – </a:t>
            </a:r>
            <a:r>
              <a:rPr lang="en-US" sz="1000" dirty="0" err="1">
                <a:latin typeface="Arial" panose="020B0604020202020204" pitchFamily="34" charset="0"/>
                <a:cs typeface="Arial" panose="020B0604020202020204" pitchFamily="34" charset="0"/>
              </a:rPr>
              <a:t>Norbeck</a:t>
            </a:r>
            <a:endParaRPr lang="en-US" sz="1000" dirty="0">
              <a:latin typeface="Arial" panose="020B0604020202020204" pitchFamily="34" charset="0"/>
              <a:cs typeface="Arial" panose="020B0604020202020204" pitchFamily="34" charset="0"/>
            </a:endParaRPr>
          </a:p>
          <a:p>
            <a:pPr>
              <a:lnSpc>
                <a:spcPct val="200000"/>
              </a:lnSpc>
            </a:pPr>
            <a:r>
              <a:rPr lang="en-US" sz="1000" dirty="0">
                <a:latin typeface="Arial" panose="020B0604020202020204" pitchFamily="34" charset="0"/>
                <a:cs typeface="Arial" panose="020B0604020202020204" pitchFamily="34" charset="0"/>
              </a:rPr>
              <a:t>5) Aldi - Glenmont</a:t>
            </a:r>
          </a:p>
          <a:p>
            <a:pPr>
              <a:lnSpc>
                <a:spcPct val="200000"/>
              </a:lnSpc>
            </a:pPr>
            <a:r>
              <a:rPr lang="en-US" sz="1000" b="1" dirty="0">
                <a:latin typeface="Arial" panose="020B0604020202020204" pitchFamily="34" charset="0"/>
                <a:cs typeface="Arial" panose="020B0604020202020204" pitchFamily="34" charset="0"/>
              </a:rPr>
              <a:t>Favorite Nearby Shops (Dept. Store, Home Improvement, Gifts, Home Furnishings, Pet Store, Etc.)</a:t>
            </a:r>
            <a:endParaRPr lang="en-US" sz="1000" dirty="0">
              <a:latin typeface="Arial" panose="020B0604020202020204" pitchFamily="34" charset="0"/>
              <a:cs typeface="Arial" panose="020B0604020202020204" pitchFamily="34" charset="0"/>
            </a:endParaRPr>
          </a:p>
          <a:p>
            <a:pPr>
              <a:lnSpc>
                <a:spcPct val="200000"/>
              </a:lnSpc>
            </a:pPr>
            <a:r>
              <a:rPr lang="en-US" sz="1000" dirty="0">
                <a:latin typeface="Arial" panose="020B0604020202020204" pitchFamily="34" charset="0"/>
                <a:cs typeface="Arial" panose="020B0604020202020204" pitchFamily="34" charset="0"/>
              </a:rPr>
              <a:t>1) Home Depot – Aspen Hill</a:t>
            </a:r>
          </a:p>
          <a:p>
            <a:pPr>
              <a:lnSpc>
                <a:spcPct val="200000"/>
              </a:lnSpc>
            </a:pPr>
            <a:r>
              <a:rPr lang="en-US" sz="1000" dirty="0">
                <a:latin typeface="Arial" panose="020B0604020202020204" pitchFamily="34" charset="0"/>
                <a:cs typeface="Arial" panose="020B0604020202020204" pitchFamily="34" charset="0"/>
              </a:rPr>
              <a:t>2) Pet Smart – Cherry Hill Shopping Center</a:t>
            </a:r>
          </a:p>
          <a:p>
            <a:pPr>
              <a:lnSpc>
                <a:spcPct val="200000"/>
              </a:lnSpc>
            </a:pPr>
            <a:r>
              <a:rPr lang="en-US" sz="1000" dirty="0">
                <a:latin typeface="Arial" panose="020B0604020202020204" pitchFamily="34" charset="0"/>
                <a:cs typeface="Arial" panose="020B0604020202020204" pitchFamily="34" charset="0"/>
              </a:rPr>
              <a:t>3) Marlo Furniture - Rockville</a:t>
            </a:r>
          </a:p>
          <a:p>
            <a:pPr>
              <a:lnSpc>
                <a:spcPct val="200000"/>
              </a:lnSpc>
            </a:pPr>
            <a:r>
              <a:rPr lang="en-US" sz="1000" dirty="0">
                <a:latin typeface="Arial" panose="020B0604020202020204" pitchFamily="34" charset="0"/>
                <a:cs typeface="Arial" panose="020B0604020202020204" pitchFamily="34" charset="0"/>
              </a:rPr>
              <a:t>4) Tuesday Morning – Aspen Hill Northgate Plaza</a:t>
            </a:r>
          </a:p>
          <a:p>
            <a:pPr>
              <a:lnSpc>
                <a:spcPct val="200000"/>
              </a:lnSpc>
            </a:pPr>
            <a:r>
              <a:rPr lang="en-US" sz="1000" dirty="0">
                <a:latin typeface="Arial" panose="020B0604020202020204" pitchFamily="34" charset="0"/>
                <a:cs typeface="Arial" panose="020B0604020202020204" pitchFamily="34" charset="0"/>
              </a:rPr>
              <a:t>5) Kohl’s – Aspen Hill Northgate Plaza</a:t>
            </a:r>
          </a:p>
          <a:p>
            <a:pPr>
              <a:lnSpc>
                <a:spcPct val="200000"/>
              </a:lnSpc>
            </a:pPr>
            <a:r>
              <a:rPr lang="en-US" sz="1000" dirty="0">
                <a:latin typeface="Arial" panose="020B0604020202020204" pitchFamily="34" charset="0"/>
                <a:cs typeface="Arial" panose="020B0604020202020204" pitchFamily="34" charset="0"/>
              </a:rPr>
              <a:t>Other: Aspen Hill Shopping Center, Wheaton Shopping Mall, Northgate Plaza</a:t>
            </a:r>
            <a:endParaRPr lang="en-US" sz="1000" b="1" dirty="0">
              <a:latin typeface="Arial" panose="020B0604020202020204" pitchFamily="34" charset="0"/>
              <a:cs typeface="Arial" panose="020B0604020202020204" pitchFamily="34" charset="0"/>
            </a:endParaRPr>
          </a:p>
          <a:p>
            <a:pPr>
              <a:lnSpc>
                <a:spcPct val="200000"/>
              </a:lnSpc>
            </a:pPr>
            <a:r>
              <a:rPr lang="en-US" sz="1000" b="1" dirty="0">
                <a:latin typeface="Arial" panose="020B0604020202020204" pitchFamily="34" charset="0"/>
                <a:cs typeface="Arial" panose="020B0604020202020204" pitchFamily="34" charset="0"/>
              </a:rPr>
              <a:t>Hidden Gems! (i.e. Crepes-A-Go-Go– </a:t>
            </a:r>
            <a:r>
              <a:rPr lang="en-US" sz="1000" b="1" dirty="0" err="1">
                <a:latin typeface="Arial" panose="020B0604020202020204" pitchFamily="34" charset="0"/>
                <a:cs typeface="Arial" panose="020B0604020202020204" pitchFamily="34" charset="0"/>
              </a:rPr>
              <a:t>Kentlands</a:t>
            </a:r>
            <a:r>
              <a:rPr lang="en-US" sz="1000" b="1"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a:lnSpc>
                <a:spcPct val="200000"/>
              </a:lnSpc>
            </a:pPr>
            <a:r>
              <a:rPr lang="en-US" sz="1000" dirty="0">
                <a:latin typeface="Arial" panose="020B0604020202020204" pitchFamily="34" charset="0"/>
                <a:cs typeface="Arial" panose="020B0604020202020204" pitchFamily="34" charset="0"/>
              </a:rPr>
              <a:t>1) Brookside Gardens ~ ½ mile away</a:t>
            </a:r>
          </a:p>
          <a:p>
            <a:pPr>
              <a:lnSpc>
                <a:spcPct val="200000"/>
              </a:lnSpc>
            </a:pPr>
            <a:r>
              <a:rPr lang="en-US" sz="1000" dirty="0">
                <a:latin typeface="Arial" panose="020B0604020202020204" pitchFamily="34" charset="0"/>
                <a:cs typeface="Arial" panose="020B0604020202020204" pitchFamily="34" charset="0"/>
              </a:rPr>
              <a:t>2) National Capital Trolley Museum ~ 2 Miles away</a:t>
            </a:r>
          </a:p>
          <a:p>
            <a:pPr>
              <a:lnSpc>
                <a:spcPct val="200000"/>
              </a:lnSpc>
            </a:pPr>
            <a:r>
              <a:rPr lang="en-US" sz="1000" dirty="0">
                <a:latin typeface="Arial" panose="020B0604020202020204" pitchFamily="34" charset="0"/>
                <a:cs typeface="Arial" panose="020B0604020202020204" pitchFamily="34" charset="0"/>
              </a:rPr>
              <a:t>3) Lake </a:t>
            </a:r>
            <a:r>
              <a:rPr lang="en-US" sz="1000" dirty="0" err="1">
                <a:latin typeface="Arial" panose="020B0604020202020204" pitchFamily="34" charset="0"/>
                <a:cs typeface="Arial" panose="020B0604020202020204" pitchFamily="34" charset="0"/>
              </a:rPr>
              <a:t>Needwood</a:t>
            </a:r>
            <a:r>
              <a:rPr lang="en-US" sz="1000" dirty="0">
                <a:latin typeface="Arial" panose="020B0604020202020204" pitchFamily="34" charset="0"/>
                <a:cs typeface="Arial" panose="020B0604020202020204" pitchFamily="34" charset="0"/>
              </a:rPr>
              <a:t> Park ~ 7 Miles away</a:t>
            </a:r>
          </a:p>
          <a:p>
            <a:pPr>
              <a:lnSpc>
                <a:spcPct val="200000"/>
              </a:lnSpc>
            </a:pPr>
            <a:r>
              <a:rPr lang="en-US" sz="1000" dirty="0">
                <a:latin typeface="Arial" panose="020B0604020202020204" pitchFamily="34" charset="0"/>
                <a:cs typeface="Arial" panose="020B0604020202020204" pitchFamily="34" charset="0"/>
              </a:rPr>
              <a:t>4) Olney Theater ~10 Miles</a:t>
            </a:r>
          </a:p>
          <a:p>
            <a:pPr>
              <a:lnSpc>
                <a:spcPct val="200000"/>
              </a:lnSpc>
            </a:pPr>
            <a:r>
              <a:rPr lang="en-US" sz="1000" dirty="0">
                <a:latin typeface="Arial" panose="020B0604020202020204" pitchFamily="34" charset="0"/>
                <a:cs typeface="Arial" panose="020B0604020202020204" pitchFamily="34" charset="0"/>
              </a:rPr>
              <a:t>5) President Lincoln’s Cottage</a:t>
            </a:r>
          </a:p>
          <a:p>
            <a:pPr>
              <a:lnSpc>
                <a:spcPct val="200000"/>
              </a:lnSpc>
            </a:pPr>
            <a:r>
              <a:rPr lang="en-US" sz="1000" dirty="0">
                <a:latin typeface="Arial" panose="020B0604020202020204" pitchFamily="34" charset="0"/>
                <a:cs typeface="Arial" panose="020B0604020202020204" pitchFamily="34" charset="0"/>
              </a:rPr>
              <a:t>Other: Mormon Center, Washington DC Temple Visitor Center</a:t>
            </a:r>
          </a:p>
        </p:txBody>
      </p:sp>
    </p:spTree>
    <p:extLst>
      <p:ext uri="{BB962C8B-B14F-4D97-AF65-F5344CB8AC3E}">
        <p14:creationId xmlns:p14="http://schemas.microsoft.com/office/powerpoint/2010/main" val="417987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173A9-74E8-4995-9342-F4D7FC212283}"/>
              </a:ext>
            </a:extLst>
          </p:cNvPr>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A03F95-8883-4A17-A27F-FD5DAC744C83}"/>
              </a:ext>
            </a:extLst>
          </p:cNvPr>
          <p:cNvSpPr/>
          <p:nvPr/>
        </p:nvSpPr>
        <p:spPr>
          <a:xfrm>
            <a:off x="134470" y="134470"/>
            <a:ext cx="2873771" cy="47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BC7AF1-B972-4766-AA2F-31C22AD660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470"/>
            <a:ext cx="6858000" cy="8875059"/>
          </a:xfrm>
          <a:prstGeom prst="rect">
            <a:avLst/>
          </a:prstGeom>
        </p:spPr>
      </p:pic>
    </p:spTree>
    <p:extLst>
      <p:ext uri="{BB962C8B-B14F-4D97-AF65-F5344CB8AC3E}">
        <p14:creationId xmlns:p14="http://schemas.microsoft.com/office/powerpoint/2010/main" val="366730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173A9-74E8-4995-9342-F4D7FC212283}"/>
              </a:ext>
            </a:extLst>
          </p:cNvPr>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A03F95-8883-4A17-A27F-FD5DAC744C83}"/>
              </a:ext>
            </a:extLst>
          </p:cNvPr>
          <p:cNvSpPr/>
          <p:nvPr/>
        </p:nvSpPr>
        <p:spPr>
          <a:xfrm>
            <a:off x="-10671" y="0"/>
            <a:ext cx="3018914" cy="397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9B931E-3BD8-4007-8DC9-EF7F3FF75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470"/>
            <a:ext cx="6858000" cy="8875059"/>
          </a:xfrm>
          <a:prstGeom prst="rect">
            <a:avLst/>
          </a:prstGeom>
        </p:spPr>
      </p:pic>
    </p:spTree>
    <p:extLst>
      <p:ext uri="{BB962C8B-B14F-4D97-AF65-F5344CB8AC3E}">
        <p14:creationId xmlns:p14="http://schemas.microsoft.com/office/powerpoint/2010/main" val="1205104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173A9-74E8-4995-9342-F4D7FC212283}"/>
              </a:ext>
            </a:extLst>
          </p:cNvPr>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A03F95-8883-4A17-A27F-FD5DAC744C83}"/>
              </a:ext>
            </a:extLst>
          </p:cNvPr>
          <p:cNvSpPr/>
          <p:nvPr/>
        </p:nvSpPr>
        <p:spPr>
          <a:xfrm>
            <a:off x="-10671" y="0"/>
            <a:ext cx="3018914" cy="397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F39584-35C8-4DB4-91E1-1B9B2C642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470"/>
            <a:ext cx="6858000" cy="8875059"/>
          </a:xfrm>
          <a:prstGeom prst="rect">
            <a:avLst/>
          </a:prstGeom>
        </p:spPr>
      </p:pic>
    </p:spTree>
    <p:extLst>
      <p:ext uri="{BB962C8B-B14F-4D97-AF65-F5344CB8AC3E}">
        <p14:creationId xmlns:p14="http://schemas.microsoft.com/office/powerpoint/2010/main" val="2972252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173A9-74E8-4995-9342-F4D7FC212283}"/>
              </a:ext>
            </a:extLst>
          </p:cNvPr>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B9C0504-D386-4B0A-B06E-B87012CA1891}"/>
              </a:ext>
            </a:extLst>
          </p:cNvPr>
          <p:cNvSpPr/>
          <p:nvPr/>
        </p:nvSpPr>
        <p:spPr>
          <a:xfrm>
            <a:off x="-10671" y="0"/>
            <a:ext cx="3018914" cy="3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440878-6C58-4E5D-8B4E-55A0B77822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470"/>
            <a:ext cx="7010400" cy="8875059"/>
          </a:xfrm>
          <a:prstGeom prst="rect">
            <a:avLst/>
          </a:prstGeom>
        </p:spPr>
      </p:pic>
    </p:spTree>
    <p:extLst>
      <p:ext uri="{BB962C8B-B14F-4D97-AF65-F5344CB8AC3E}">
        <p14:creationId xmlns:p14="http://schemas.microsoft.com/office/powerpoint/2010/main" val="3210172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173A9-74E8-4995-9342-F4D7FC212283}"/>
              </a:ext>
            </a:extLst>
          </p:cNvPr>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B9C0504-D386-4B0A-B06E-B87012CA1891}"/>
              </a:ext>
            </a:extLst>
          </p:cNvPr>
          <p:cNvSpPr/>
          <p:nvPr/>
        </p:nvSpPr>
        <p:spPr>
          <a:xfrm>
            <a:off x="-10671" y="0"/>
            <a:ext cx="3018914" cy="3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B255D9-A896-449A-8B56-513671DB6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470"/>
            <a:ext cx="7095744" cy="8875059"/>
          </a:xfrm>
          <a:prstGeom prst="rect">
            <a:avLst/>
          </a:prstGeom>
        </p:spPr>
      </p:pic>
    </p:spTree>
    <p:extLst>
      <p:ext uri="{BB962C8B-B14F-4D97-AF65-F5344CB8AC3E}">
        <p14:creationId xmlns:p14="http://schemas.microsoft.com/office/powerpoint/2010/main" val="2382463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173A9-74E8-4995-9342-F4D7FC212283}"/>
              </a:ext>
            </a:extLst>
          </p:cNvPr>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B9C0504-D386-4B0A-B06E-B87012CA1891}"/>
              </a:ext>
            </a:extLst>
          </p:cNvPr>
          <p:cNvSpPr/>
          <p:nvPr/>
        </p:nvSpPr>
        <p:spPr>
          <a:xfrm>
            <a:off x="-10671" y="0"/>
            <a:ext cx="3018914" cy="3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BC3C07-A356-4C5D-9A91-8A16D71909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470"/>
            <a:ext cx="6949440" cy="8875059"/>
          </a:xfrm>
          <a:prstGeom prst="rect">
            <a:avLst/>
          </a:prstGeom>
        </p:spPr>
      </p:pic>
    </p:spTree>
    <p:extLst>
      <p:ext uri="{BB962C8B-B14F-4D97-AF65-F5344CB8AC3E}">
        <p14:creationId xmlns:p14="http://schemas.microsoft.com/office/powerpoint/2010/main" val="2313733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2DD791-EE80-4D54-9052-F68E47C0F6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7" y="4605826"/>
            <a:ext cx="5540639" cy="3693759"/>
          </a:xfrm>
          <a:prstGeom prst="rect">
            <a:avLst/>
          </a:prstGeom>
        </p:spPr>
      </p:pic>
      <p:pic>
        <p:nvPicPr>
          <p:cNvPr id="3" name="Picture 2">
            <a:extLst>
              <a:ext uri="{FF2B5EF4-FFF2-40B4-BE49-F238E27FC236}">
                <a16:creationId xmlns:a16="http://schemas.microsoft.com/office/drawing/2014/main" id="{BE7AC611-0326-4E99-A5D9-E08ACC25C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9" y="0"/>
            <a:ext cx="5540638" cy="3693758"/>
          </a:xfrm>
          <a:prstGeom prst="rect">
            <a:avLst/>
          </a:prstGeom>
        </p:spPr>
      </p:pic>
      <p:sp>
        <p:nvSpPr>
          <p:cNvPr id="6" name="TextBox 5">
            <a:extLst>
              <a:ext uri="{FF2B5EF4-FFF2-40B4-BE49-F238E27FC236}">
                <a16:creationId xmlns:a16="http://schemas.microsoft.com/office/drawing/2014/main" id="{8AE5E4CB-4351-4AC1-AF93-536299B0F76E}"/>
              </a:ext>
            </a:extLst>
          </p:cNvPr>
          <p:cNvSpPr txBox="1"/>
          <p:nvPr/>
        </p:nvSpPr>
        <p:spPr>
          <a:xfrm>
            <a:off x="545125" y="3734293"/>
            <a:ext cx="5767749"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upstairs features freshly refinished hardwood floors, fresh paint, and updated windows. The whole house is equipped with an ADT security system with sensors. </a:t>
            </a:r>
          </a:p>
        </p:txBody>
      </p:sp>
    </p:spTree>
    <p:extLst>
      <p:ext uri="{BB962C8B-B14F-4D97-AF65-F5344CB8AC3E}">
        <p14:creationId xmlns:p14="http://schemas.microsoft.com/office/powerpoint/2010/main" val="248884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DE030E-245A-424A-B112-A38ABF8373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7" y="4612534"/>
            <a:ext cx="5540640" cy="3693760"/>
          </a:xfrm>
          <a:prstGeom prst="rect">
            <a:avLst/>
          </a:prstGeom>
        </p:spPr>
      </p:pic>
      <p:pic>
        <p:nvPicPr>
          <p:cNvPr id="4" name="Picture 3">
            <a:extLst>
              <a:ext uri="{FF2B5EF4-FFF2-40B4-BE49-F238E27FC236}">
                <a16:creationId xmlns:a16="http://schemas.microsoft.com/office/drawing/2014/main" id="{A805015D-C668-4A0F-955B-AB78F809D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7" y="6710"/>
            <a:ext cx="5540640" cy="3693760"/>
          </a:xfrm>
          <a:prstGeom prst="rect">
            <a:avLst/>
          </a:prstGeom>
        </p:spPr>
      </p:pic>
      <p:sp>
        <p:nvSpPr>
          <p:cNvPr id="6" name="TextBox 5">
            <a:extLst>
              <a:ext uri="{FF2B5EF4-FFF2-40B4-BE49-F238E27FC236}">
                <a16:creationId xmlns:a16="http://schemas.microsoft.com/office/drawing/2014/main" id="{E72509D4-CC26-45B0-A1CE-94E8E06AC81E}"/>
              </a:ext>
            </a:extLst>
          </p:cNvPr>
          <p:cNvSpPr txBox="1"/>
          <p:nvPr/>
        </p:nvSpPr>
        <p:spPr>
          <a:xfrm>
            <a:off x="532689" y="3734294"/>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remodeled kitchen includes new high-end steel appliances (refrigerator, oven, hood, microwave, and dishwasher). There are new light fixtures, granite counters and an extra-wide bay window.</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832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CB995-1344-4E67-A141-897EE97983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9" y="0"/>
            <a:ext cx="5540639" cy="3693759"/>
          </a:xfrm>
          <a:prstGeom prst="rect">
            <a:avLst/>
          </a:prstGeom>
        </p:spPr>
      </p:pic>
      <p:pic>
        <p:nvPicPr>
          <p:cNvPr id="10" name="Picture 9">
            <a:extLst>
              <a:ext uri="{FF2B5EF4-FFF2-40B4-BE49-F238E27FC236}">
                <a16:creationId xmlns:a16="http://schemas.microsoft.com/office/drawing/2014/main" id="{89707568-C14C-4DDD-B4F9-15DEE79C5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8" y="4605826"/>
            <a:ext cx="5540640" cy="3693760"/>
          </a:xfrm>
          <a:prstGeom prst="rect">
            <a:avLst/>
          </a:prstGeom>
        </p:spPr>
      </p:pic>
      <p:sp>
        <p:nvSpPr>
          <p:cNvPr id="7" name="TextBox 6">
            <a:extLst>
              <a:ext uri="{FF2B5EF4-FFF2-40B4-BE49-F238E27FC236}">
                <a16:creationId xmlns:a16="http://schemas.microsoft.com/office/drawing/2014/main" id="{C40D4E8D-AD13-45EA-81D1-131F01B7FC93}"/>
              </a:ext>
            </a:extLst>
          </p:cNvPr>
          <p:cNvSpPr txBox="1"/>
          <p:nvPr/>
        </p:nvSpPr>
        <p:spPr>
          <a:xfrm>
            <a:off x="551082" y="3707177"/>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dining room offers newly refinished hardwood, updated lighting, fresh paint, and also connects to the living room and kitchen. All windows are triple-paned.</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51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F1DDD1-5195-42BC-9F2C-1ABEFABD1F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954" y="4605828"/>
            <a:ext cx="5550702" cy="3700468"/>
          </a:xfrm>
          <a:prstGeom prst="rect">
            <a:avLst/>
          </a:prstGeom>
        </p:spPr>
      </p:pic>
      <p:pic>
        <p:nvPicPr>
          <p:cNvPr id="3" name="Picture 2">
            <a:extLst>
              <a:ext uri="{FF2B5EF4-FFF2-40B4-BE49-F238E27FC236}">
                <a16:creationId xmlns:a16="http://schemas.microsoft.com/office/drawing/2014/main" id="{48DAEA6B-C3A4-4C54-8C9A-FBE4F23DE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225" y="-6709"/>
            <a:ext cx="5550703" cy="3700468"/>
          </a:xfrm>
          <a:prstGeom prst="rect">
            <a:avLst/>
          </a:prstGeom>
        </p:spPr>
      </p:pic>
      <p:sp>
        <p:nvSpPr>
          <p:cNvPr id="7" name="TextBox 6">
            <a:extLst>
              <a:ext uri="{FF2B5EF4-FFF2-40B4-BE49-F238E27FC236}">
                <a16:creationId xmlns:a16="http://schemas.microsoft.com/office/drawing/2014/main" id="{0F48F9EB-7734-4D81-92CF-01BA30B0EFB1}"/>
              </a:ext>
            </a:extLst>
          </p:cNvPr>
          <p:cNvSpPr txBox="1"/>
          <p:nvPr/>
        </p:nvSpPr>
        <p:spPr>
          <a:xfrm>
            <a:off x="549387" y="3734295"/>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living room offers updated windows, new lighting, hardwood floors, and fresh paint. Just down the hall are the hall bathroom and main level bedrooms. The bathroom features an updated shower.</a:t>
            </a:r>
          </a:p>
        </p:txBody>
      </p:sp>
    </p:spTree>
    <p:extLst>
      <p:ext uri="{BB962C8B-B14F-4D97-AF65-F5344CB8AC3E}">
        <p14:creationId xmlns:p14="http://schemas.microsoft.com/office/powerpoint/2010/main" val="3681041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068DB-6936-4FC5-992A-D794C3238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4" y="4598468"/>
            <a:ext cx="5540642" cy="3693761"/>
          </a:xfrm>
          <a:prstGeom prst="rect">
            <a:avLst/>
          </a:prstGeom>
        </p:spPr>
      </p:pic>
      <p:pic>
        <p:nvPicPr>
          <p:cNvPr id="5" name="Picture 4">
            <a:extLst>
              <a:ext uri="{FF2B5EF4-FFF2-40B4-BE49-F238E27FC236}">
                <a16:creationId xmlns:a16="http://schemas.microsoft.com/office/drawing/2014/main" id="{B42E7AFD-6216-4301-987D-684319DDD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6" y="0"/>
            <a:ext cx="5540640" cy="3693760"/>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51082" y="3853727"/>
            <a:ext cx="5755836"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owners suite includes hardwood floors, fresh paint, great views of the yard, and a newly renovated private bathroom.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80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41C21-26B2-455F-8B2C-D1D945DE1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6" y="4598470"/>
            <a:ext cx="5540639" cy="3693759"/>
          </a:xfrm>
          <a:prstGeom prst="rect">
            <a:avLst/>
          </a:prstGeom>
        </p:spPr>
      </p:pic>
      <p:pic>
        <p:nvPicPr>
          <p:cNvPr id="5" name="Picture 4">
            <a:extLst>
              <a:ext uri="{FF2B5EF4-FFF2-40B4-BE49-F238E27FC236}">
                <a16:creationId xmlns:a16="http://schemas.microsoft.com/office/drawing/2014/main" id="{6CC40EB2-47DF-468B-BB0B-A553B7A95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6" y="3392"/>
            <a:ext cx="5540639" cy="3693759"/>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51082" y="3741003"/>
            <a:ext cx="5755836"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owners bathroom has been completely redone with new tile on the floor and shower surround. A new toilet and tub, a new cabinet, new lighting, and a new mirror to finish off the space.</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88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2F318-1CCD-44AE-9A5F-2579EBA18F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85" y="0"/>
            <a:ext cx="5540639" cy="3693759"/>
          </a:xfrm>
          <a:prstGeom prst="rect">
            <a:avLst/>
          </a:prstGeom>
        </p:spPr>
      </p:pic>
      <p:pic>
        <p:nvPicPr>
          <p:cNvPr id="6" name="Picture 5">
            <a:extLst>
              <a:ext uri="{FF2B5EF4-FFF2-40B4-BE49-F238E27FC236}">
                <a16:creationId xmlns:a16="http://schemas.microsoft.com/office/drawing/2014/main" id="{C33DE332-1077-4865-A85B-FF12053E30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86" y="4598470"/>
            <a:ext cx="5540639" cy="3693759"/>
          </a:xfrm>
          <a:prstGeom prst="rect">
            <a:avLst/>
          </a:prstGeom>
        </p:spPr>
      </p:pic>
      <p:sp>
        <p:nvSpPr>
          <p:cNvPr id="7" name="TextBox 6">
            <a:extLst>
              <a:ext uri="{FF2B5EF4-FFF2-40B4-BE49-F238E27FC236}">
                <a16:creationId xmlns:a16="http://schemas.microsoft.com/office/drawing/2014/main" id="{EA431C85-321B-4026-A81A-01C7B3A99B59}"/>
              </a:ext>
            </a:extLst>
          </p:cNvPr>
          <p:cNvSpPr txBox="1"/>
          <p:nvPr/>
        </p:nvSpPr>
        <p:spPr>
          <a:xfrm>
            <a:off x="534081" y="3858274"/>
            <a:ext cx="5755836"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spacious 2</a:t>
            </a:r>
            <a:r>
              <a:rPr lang="en-US" sz="1600" baseline="30000" dirty="0">
                <a:latin typeface="Times New Roman" panose="02020603050405020304" pitchFamily="18" charset="0"/>
                <a:cs typeface="Times New Roman" panose="02020603050405020304" pitchFamily="18" charset="0"/>
              </a:rPr>
              <a:t>nd</a:t>
            </a:r>
            <a:r>
              <a:rPr lang="en-US" sz="1600" dirty="0">
                <a:latin typeface="Times New Roman" panose="02020603050405020304" pitchFamily="18" charset="0"/>
                <a:cs typeface="Times New Roman" panose="02020603050405020304" pitchFamily="18" charset="0"/>
              </a:rPr>
              <a:t> bedroom offers hardwood floors, </a:t>
            </a:r>
          </a:p>
          <a:p>
            <a:pPr algn="ctr"/>
            <a:r>
              <a:rPr lang="en-US" sz="1600" dirty="0">
                <a:latin typeface="Times New Roman" panose="02020603050405020304" pitchFamily="18" charset="0"/>
                <a:cs typeface="Times New Roman" panose="02020603050405020304" pitchFamily="18" charset="0"/>
              </a:rPr>
              <a:t>fresh paint, and a large closet.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8959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23590</TotalTime>
  <Words>1245</Words>
  <Application>Microsoft Office PowerPoint</Application>
  <PresentationFormat>Letter Paper (8.5x11 in)</PresentationFormat>
  <Paragraphs>170</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Century Gothic</vt:lpstr>
      <vt:lpstr>Times New Roman</vt:lpstr>
      <vt:lpstr>Office Theme</vt:lpstr>
      <vt:lpstr>13111 Hathaway Dr, Silver Spring, MD 20906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3D Virtual Tour Online:  13111M.AlexSaenger.com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Saenger</dc:creator>
  <cp:lastModifiedBy>Derek</cp:lastModifiedBy>
  <cp:revision>187</cp:revision>
  <cp:lastPrinted>2018-05-18T22:07:01Z</cp:lastPrinted>
  <dcterms:created xsi:type="dcterms:W3CDTF">2016-12-20T21:56:25Z</dcterms:created>
  <dcterms:modified xsi:type="dcterms:W3CDTF">2018-05-18T22:08:21Z</dcterms:modified>
</cp:coreProperties>
</file>